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2" r:id="rId10"/>
    <p:sldId id="266" r:id="rId11"/>
    <p:sldId id="267" r:id="rId12"/>
    <p:sldId id="268" r:id="rId13"/>
    <p:sldId id="261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9116"/>
  </p:normalViewPr>
  <p:slideViewPr>
    <p:cSldViewPr snapToGrid="0">
      <p:cViewPr varScale="1">
        <p:scale>
          <a:sx n="100" d="100"/>
          <a:sy n="100" d="100"/>
        </p:scale>
        <p:origin x="3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12B26-055E-C740-B46F-EAB0A291BFEA}" type="datetimeFigureOut">
              <a:rPr lang="en-US" smtClean="0"/>
              <a:t>3/20/24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4D477-150C-4246-887B-3172920A7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2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MR10"/>
              </a:rPr>
              <a:t>probability that the ray travels from </a:t>
            </a:r>
            <a:r>
              <a:rPr lang="en-US" sz="1800" dirty="0" err="1">
                <a:effectLst/>
                <a:latin typeface="CMMI10"/>
              </a:rPr>
              <a:t>t</a:t>
            </a:r>
            <a:r>
              <a:rPr lang="en-US" sz="1800" dirty="0" err="1">
                <a:effectLst/>
                <a:latin typeface="CMMI7"/>
              </a:rPr>
              <a:t>n</a:t>
            </a:r>
            <a:r>
              <a:rPr lang="en-US" sz="1800">
                <a:effectLst/>
                <a:latin typeface="CMMI7"/>
              </a:rPr>
              <a:t> </a:t>
            </a:r>
            <a:r>
              <a:rPr lang="en-US" sz="1800">
                <a:effectLst/>
                <a:latin typeface="CMR10"/>
              </a:rPr>
              <a:t>to </a:t>
            </a:r>
            <a:r>
              <a:rPr lang="en-US" sz="1800">
                <a:effectLst/>
                <a:latin typeface="CMMI10"/>
              </a:rPr>
              <a:t>t </a:t>
            </a:r>
            <a:r>
              <a:rPr lang="en-US" sz="1800">
                <a:effectLst/>
                <a:latin typeface="CMR10"/>
              </a:rPr>
              <a:t>without hitting any other particle </a:t>
            </a:r>
            <a:endParaRPr lang="en-US" sz="28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effectLst/>
              <a:latin typeface="CMR1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MR10"/>
              </a:rPr>
              <a:t>draw one sample uniformly at random from within each bin: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4D477-150C-4246-887B-3172920A7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13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MR10"/>
              </a:rPr>
              <a:t>two improvements to enable representing high-resolution complex scenes </a:t>
            </a:r>
            <a:endParaRPr lang="en-US" dirty="0"/>
          </a:p>
          <a:p>
            <a:endParaRPr lang="en-US" dirty="0"/>
          </a:p>
          <a:p>
            <a:r>
              <a:rPr lang="en-US" dirty="0"/>
              <a:t>Regular MLP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4D477-150C-4246-887B-3172920A7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09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MR10"/>
              </a:rPr>
              <a:t>inefficient: free space and occluded regions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4D477-150C-4246-887B-3172920A7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63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Peak signal-to-noise ratio</a:t>
            </a:r>
          </a:p>
          <a:p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structural similarity index measure</a:t>
            </a:r>
          </a:p>
          <a:p>
            <a:r>
              <a:rPr lang="en-US" b="1" i="0" dirty="0">
                <a:solidFill>
                  <a:srgbClr val="5F6368"/>
                </a:solidFill>
                <a:effectLst/>
                <a:latin typeface="Roboto" panose="02000000000000000000" pitchFamily="2" charset="0"/>
              </a:rPr>
              <a:t>Learned Perceptual Image Patch Similarity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4D477-150C-4246-887B-3172920A7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03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03067-BBBC-D0B4-9BAA-5F8B4395C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4AB1A1-8089-A516-56DD-CBDA318C3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40173-8723-24FE-20BE-FE104B348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41FE-E728-724A-9C04-D41066C47A4C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D78B6-B8C8-2717-5E43-34597EFB2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22AA7-1D97-EF3E-7553-53B76FBE0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2165-BC69-7F47-944E-7D34F6D3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6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19061-76DD-AD32-27E9-306EC356B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DC84AF-E5D5-3CF3-E36E-56E2E88D7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92FB9-011F-5782-F6EA-874F0094D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41FE-E728-724A-9C04-D41066C47A4C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E92FF-F3A5-AB32-F5D8-210C7F84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C76A2-DFBD-97C1-6CBC-46FFF6749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2165-BC69-7F47-944E-7D34F6D3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6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8754B6-A974-B497-9854-E22C15E91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A5A170-EA6C-5BD9-AA8A-ED73AE4A1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53085-1FA4-88CD-1FF5-762CB64EB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41FE-E728-724A-9C04-D41066C47A4C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01AD7-2E3E-1174-4606-23F7AE45F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AD287-C06E-ACBF-7475-BC211590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2165-BC69-7F47-944E-7D34F6D3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1A465-B38D-7A67-2897-9A847DBAE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D61BD-0CB6-85EE-EC34-C9AA10329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01E7E-E07A-9FF3-D6BB-BB2938D63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41FE-E728-724A-9C04-D41066C47A4C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3B186-AF77-2BCB-B8F5-2C7A5D49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3A144-29FA-AEE5-E312-17F43571F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2165-BC69-7F47-944E-7D34F6D3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38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790C2-A185-BDAD-06F4-66DEC982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74E74-B0CB-0C5D-3913-CBF7AEF78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985BF-C133-6C79-7279-B91C9CCB0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41FE-E728-724A-9C04-D41066C47A4C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28798-93F4-0843-0CDE-D2F178468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4DF12-0614-4014-D179-7A017E4FA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2165-BC69-7F47-944E-7D34F6D3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46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0F7BC-A512-6EC1-73CA-6256F8601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D14E1-36CF-7AFE-28EC-7CDB792A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5404F1-0923-589C-255C-4013366FD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42F45-6A70-D127-345C-4D412B982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41FE-E728-724A-9C04-D41066C47A4C}" type="datetimeFigureOut">
              <a:rPr lang="en-US" smtClean="0"/>
              <a:t>3/19/24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0294F-F49B-B98F-F70D-6301F9CA7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149E2-D236-2784-AACA-FF26AD0E8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2165-BC69-7F47-944E-7D34F6D3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1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A4BD0-BAFD-8A87-B988-D10802F88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A4DE0-1F53-F88E-BF0E-B48A99AB1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E6457-E6B3-F80C-1FAB-650EE6996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FB16BD-9676-6C05-FD02-8CCB5FB07A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1752E0-BC5F-45F3-7F18-C7C473D896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D2EC-E0F5-FE49-B994-F599892C5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41FE-E728-724A-9C04-D41066C47A4C}" type="datetimeFigureOut">
              <a:rPr lang="en-US" smtClean="0"/>
              <a:t>3/19/24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59A8A2-2453-4F2F-236E-36A8343E8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03993-38C2-1508-B82C-8F9AEBC69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2165-BC69-7F47-944E-7D34F6D3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4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7C144-02A4-C9D5-842B-C6408CE7B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51FACD-E5A8-17AE-49AF-3DED385B6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41FE-E728-724A-9C04-D41066C47A4C}" type="datetimeFigureOut">
              <a:rPr lang="en-US" smtClean="0"/>
              <a:t>3/19/24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A1E59-FF5D-0FB6-5689-AF0B34CD4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46449-C4F4-A4A2-20A0-74347CBA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2165-BC69-7F47-944E-7D34F6D3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0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198DC9-7519-AB71-0878-30B6E1301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41FE-E728-724A-9C04-D41066C47A4C}" type="datetimeFigureOut">
              <a:rPr lang="en-US" smtClean="0"/>
              <a:t>3/19/24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00F5F5-6ADE-0B6B-78F3-DFBBC768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D2927-FF45-0AA5-17D1-3BBC5773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2165-BC69-7F47-944E-7D34F6D3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8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CCCD8-D060-C1FE-517D-9B072AB1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748AE-96D6-1D98-51AB-7CC52A3A6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CBAE6-5E20-085A-5F0F-90E92FBD9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8DF73-5511-BD66-7E22-B9A3CAC13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41FE-E728-724A-9C04-D41066C47A4C}" type="datetimeFigureOut">
              <a:rPr lang="en-US" smtClean="0"/>
              <a:t>3/19/24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6EA3-9D27-9010-EFE5-0F9C2B9A5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D047D-73F0-B49A-918A-7097BD1D8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2165-BC69-7F47-944E-7D34F6D3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7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8D2CA-E186-9B27-FE7F-B53DDEB33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4B7D89-FFCE-77E7-CE50-717A94DCE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78326-075C-D93E-CD04-F09371554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45F0D-E80A-5D08-A8BA-B0115C93D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41FE-E728-724A-9C04-D41066C47A4C}" type="datetimeFigureOut">
              <a:rPr lang="en-US" smtClean="0"/>
              <a:t>3/19/24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26EFB-FE7B-F029-7D94-9D65F617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03A37-9BA2-7E7F-A46B-2FADF9805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2165-BC69-7F47-944E-7D34F6D3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2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289AA4-9D01-05B2-80E7-EBDE4C929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F6035-3012-C3FD-E4B6-61860B911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61471-6595-A909-2D3F-67FA20B90B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7F41FE-E728-724A-9C04-D41066C47A4C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A94EB-DAE0-43A2-586D-4D04546B2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94BDF-AB4F-37F3-9F86-44A3B3BB9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0D2165-BC69-7F47-944E-7D34F6D3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1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3BDF36-09A3-C7CA-845D-36D76E599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578" y="177297"/>
            <a:ext cx="7772400" cy="28210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A19154-0324-38FE-A26F-9DC43C5E64EB}"/>
              </a:ext>
            </a:extLst>
          </p:cNvPr>
          <p:cNvSpPr txBox="1"/>
          <p:nvPr/>
        </p:nvSpPr>
        <p:spPr>
          <a:xfrm>
            <a:off x="5679412" y="3684219"/>
            <a:ext cx="1302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ECCV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E93A23-7265-35D7-769F-97189FCCAA37}"/>
              </a:ext>
            </a:extLst>
          </p:cNvPr>
          <p:cNvSpPr txBox="1"/>
          <p:nvPr/>
        </p:nvSpPr>
        <p:spPr>
          <a:xfrm>
            <a:off x="5482500" y="5108713"/>
            <a:ext cx="1696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Citations: 5989</a:t>
            </a:r>
          </a:p>
        </p:txBody>
      </p:sp>
    </p:spTree>
    <p:extLst>
      <p:ext uri="{BB962C8B-B14F-4D97-AF65-F5344CB8AC3E}">
        <p14:creationId xmlns:p14="http://schemas.microsoft.com/office/powerpoint/2010/main" val="263469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8950F0-38EE-159E-FE6D-0967F218B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136" y="0"/>
            <a:ext cx="559372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0AFBC7-9B1E-4197-1C36-8D13A80B0AEA}"/>
              </a:ext>
            </a:extLst>
          </p:cNvPr>
          <p:cNvSpPr txBox="1"/>
          <p:nvPr/>
        </p:nvSpPr>
        <p:spPr>
          <a:xfrm>
            <a:off x="370703" y="370703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</a:t>
            </a:r>
          </a:p>
        </p:txBody>
      </p:sp>
    </p:spTree>
    <p:extLst>
      <p:ext uri="{BB962C8B-B14F-4D97-AF65-F5344CB8AC3E}">
        <p14:creationId xmlns:p14="http://schemas.microsoft.com/office/powerpoint/2010/main" val="308482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6BB90-03DF-F213-C739-C8667F913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550" y="0"/>
            <a:ext cx="60948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7F77C3-0A48-E404-FA6A-13730136CD8A}"/>
              </a:ext>
            </a:extLst>
          </p:cNvPr>
          <p:cNvSpPr txBox="1"/>
          <p:nvPr/>
        </p:nvSpPr>
        <p:spPr>
          <a:xfrm>
            <a:off x="370703" y="370703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</a:t>
            </a:r>
          </a:p>
        </p:txBody>
      </p:sp>
    </p:spTree>
    <p:extLst>
      <p:ext uri="{BB962C8B-B14F-4D97-AF65-F5344CB8AC3E}">
        <p14:creationId xmlns:p14="http://schemas.microsoft.com/office/powerpoint/2010/main" val="1488964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48E304-A3B4-A38A-31A2-7C155357F537}"/>
              </a:ext>
            </a:extLst>
          </p:cNvPr>
          <p:cNvSpPr txBox="1"/>
          <p:nvPr/>
        </p:nvSpPr>
        <p:spPr>
          <a:xfrm>
            <a:off x="370703" y="370703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2124A9-54E6-A493-D0BF-006958409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83" y="1244600"/>
            <a:ext cx="11320633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10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BF6621-9574-4047-935D-2AD889B23A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681"/>
          <a:stretch/>
        </p:blipFill>
        <p:spPr>
          <a:xfrm>
            <a:off x="1754659" y="0"/>
            <a:ext cx="3002692" cy="3429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942EDF-04D9-5204-61E0-F1E8659046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84" r="26126"/>
          <a:stretch/>
        </p:blipFill>
        <p:spPr>
          <a:xfrm>
            <a:off x="1841157" y="3429000"/>
            <a:ext cx="2916194" cy="3429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FB3C75-5C78-13D2-8AA7-9F0E077EE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19" r="50091"/>
          <a:stretch/>
        </p:blipFill>
        <p:spPr>
          <a:xfrm>
            <a:off x="7055709" y="0"/>
            <a:ext cx="2916194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E66FC5-0EEB-28C1-6FBC-07F09F71B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526"/>
          <a:stretch/>
        </p:blipFill>
        <p:spPr>
          <a:xfrm>
            <a:off x="7055709" y="3407376"/>
            <a:ext cx="3139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4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493B4A-B8A3-8AC3-21E0-D6D0CAC51D97}"/>
              </a:ext>
            </a:extLst>
          </p:cNvPr>
          <p:cNvSpPr txBox="1"/>
          <p:nvPr/>
        </p:nvSpPr>
        <p:spPr>
          <a:xfrm>
            <a:off x="5016500" y="279400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96669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46033E-C259-2CEA-E00E-DBCB02D82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0703"/>
            <a:ext cx="12192000" cy="30351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3C3469-9D5B-ABE3-C618-BBDEB30934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61" t="16712" r="48968"/>
          <a:stretch/>
        </p:blipFill>
        <p:spPr>
          <a:xfrm>
            <a:off x="3140764" y="1967948"/>
            <a:ext cx="3081131" cy="25278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2F9A37-E161-C939-9C68-9DB3E977C6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239"/>
          <a:stretch/>
        </p:blipFill>
        <p:spPr>
          <a:xfrm>
            <a:off x="0" y="1460703"/>
            <a:ext cx="3140764" cy="303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6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DBFB84-1F92-9FCC-FBF7-0399FFA3DDC7}"/>
              </a:ext>
            </a:extLst>
          </p:cNvPr>
          <p:cNvSpPr txBox="1"/>
          <p:nvPr/>
        </p:nvSpPr>
        <p:spPr>
          <a:xfrm>
            <a:off x="308630" y="113938"/>
            <a:ext cx="7632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Neural Radiance Field Scene Representation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413E64-2629-5E6C-595F-E338CC866E7D}"/>
              </a:ext>
            </a:extLst>
          </p:cNvPr>
          <p:cNvSpPr txBox="1"/>
          <p:nvPr/>
        </p:nvSpPr>
        <p:spPr>
          <a:xfrm>
            <a:off x="2574426" y="666017"/>
            <a:ext cx="704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continuous scene 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5D vector-valued function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4FFE12-3A11-CBA6-8D67-833D988384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184"/>
          <a:stretch/>
        </p:blipFill>
        <p:spPr>
          <a:xfrm>
            <a:off x="0" y="3102676"/>
            <a:ext cx="4124739" cy="37553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8B1762-AACC-BA00-D3DE-6B15275376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17" r="30737"/>
          <a:stretch/>
        </p:blipFill>
        <p:spPr>
          <a:xfrm>
            <a:off x="4124739" y="3102676"/>
            <a:ext cx="4323522" cy="37553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B52BB3-5093-2B09-CE50-8AEA67759E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86"/>
          <a:stretch/>
        </p:blipFill>
        <p:spPr>
          <a:xfrm>
            <a:off x="10317893" y="3102676"/>
            <a:ext cx="1928952" cy="375532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3F18147-B697-F711-ED9E-37B39578D00A}"/>
              </a:ext>
            </a:extLst>
          </p:cNvPr>
          <p:cNvGrpSpPr/>
          <p:nvPr/>
        </p:nvGrpSpPr>
        <p:grpSpPr>
          <a:xfrm>
            <a:off x="1908312" y="1189237"/>
            <a:ext cx="8223609" cy="482506"/>
            <a:chOff x="1908312" y="1189237"/>
            <a:chExt cx="8223609" cy="48250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E02ABA-7037-3865-7B89-4663DFDB0D28}"/>
                </a:ext>
              </a:extLst>
            </p:cNvPr>
            <p:cNvSpPr txBox="1"/>
            <p:nvPr/>
          </p:nvSpPr>
          <p:spPr>
            <a:xfrm>
              <a:off x="1908312" y="1189237"/>
              <a:ext cx="8338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F7B71A3-4158-239F-58BB-2149EE507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8329" y="1286985"/>
              <a:ext cx="3092069" cy="36280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A392E30-951B-E7A8-E172-4F1420FBE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4686" y="1270121"/>
              <a:ext cx="3277235" cy="401622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4F564C-E942-C02A-6C50-15DBCFC7A1F1}"/>
              </a:ext>
            </a:extLst>
          </p:cNvPr>
          <p:cNvGrpSpPr/>
          <p:nvPr/>
        </p:nvGrpSpPr>
        <p:grpSpPr>
          <a:xfrm>
            <a:off x="1921544" y="1650902"/>
            <a:ext cx="7629710" cy="461665"/>
            <a:chOff x="1921544" y="1650902"/>
            <a:chExt cx="7629710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146DDA-FE9F-2B31-146E-67B29DD2BF2F}"/>
                </a:ext>
              </a:extLst>
            </p:cNvPr>
            <p:cNvSpPr txBox="1"/>
            <p:nvPr/>
          </p:nvSpPr>
          <p:spPr>
            <a:xfrm>
              <a:off x="1921544" y="1650902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Output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8C67D86-8CA6-2835-E3CC-164389851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69668" y="1707363"/>
              <a:ext cx="3486064" cy="36280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F772F45-D93B-8E52-E12D-41D2CEA82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45267" y="1707363"/>
              <a:ext cx="2205987" cy="352287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F16DBD4-ED57-51BB-C856-43632B6314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3720" y="2356591"/>
            <a:ext cx="5034540" cy="4523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EBCFEF0-E9A6-8147-8B4F-9464D1C43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263" r="15779"/>
          <a:stretch/>
        </p:blipFill>
        <p:spPr>
          <a:xfrm>
            <a:off x="8493303" y="3102676"/>
            <a:ext cx="1824589" cy="375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4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E385B1-D93D-E718-2A42-CB4017CB0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387" y="1306264"/>
            <a:ext cx="5034540" cy="45232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44AD616-B72F-D648-85C4-CD0FEC75ECAF}"/>
              </a:ext>
            </a:extLst>
          </p:cNvPr>
          <p:cNvGrpSpPr/>
          <p:nvPr/>
        </p:nvGrpSpPr>
        <p:grpSpPr>
          <a:xfrm>
            <a:off x="5571859" y="1692872"/>
            <a:ext cx="1718624" cy="370704"/>
            <a:chOff x="6449192" y="2743199"/>
            <a:chExt cx="1718624" cy="37070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B45C3AB-05F9-8326-9BD7-505565B72C70}"/>
                </a:ext>
              </a:extLst>
            </p:cNvPr>
            <p:cNvSpPr/>
            <p:nvPr/>
          </p:nvSpPr>
          <p:spPr>
            <a:xfrm>
              <a:off x="6487297" y="2755557"/>
              <a:ext cx="1680519" cy="358346"/>
            </a:xfrm>
            <a:custGeom>
              <a:avLst/>
              <a:gdLst>
                <a:gd name="connsiteX0" fmla="*/ 1680519 w 1680519"/>
                <a:gd name="connsiteY0" fmla="*/ 49427 h 358346"/>
                <a:gd name="connsiteX1" fmla="*/ 1556952 w 1680519"/>
                <a:gd name="connsiteY1" fmla="*/ 172994 h 358346"/>
                <a:gd name="connsiteX2" fmla="*/ 1482811 w 1680519"/>
                <a:gd name="connsiteY2" fmla="*/ 222421 h 358346"/>
                <a:gd name="connsiteX3" fmla="*/ 1408671 w 1680519"/>
                <a:gd name="connsiteY3" fmla="*/ 271848 h 358346"/>
                <a:gd name="connsiteX4" fmla="*/ 1371600 w 1680519"/>
                <a:gd name="connsiteY4" fmla="*/ 296562 h 358346"/>
                <a:gd name="connsiteX5" fmla="*/ 1334530 w 1680519"/>
                <a:gd name="connsiteY5" fmla="*/ 308919 h 358346"/>
                <a:gd name="connsiteX6" fmla="*/ 1223319 w 1680519"/>
                <a:gd name="connsiteY6" fmla="*/ 333632 h 358346"/>
                <a:gd name="connsiteX7" fmla="*/ 963827 w 1680519"/>
                <a:gd name="connsiteY7" fmla="*/ 358346 h 358346"/>
                <a:gd name="connsiteX8" fmla="*/ 704335 w 1680519"/>
                <a:gd name="connsiteY8" fmla="*/ 345989 h 358346"/>
                <a:gd name="connsiteX9" fmla="*/ 580768 w 1680519"/>
                <a:gd name="connsiteY9" fmla="*/ 308919 h 358346"/>
                <a:gd name="connsiteX10" fmla="*/ 469557 w 1680519"/>
                <a:gd name="connsiteY10" fmla="*/ 271848 h 358346"/>
                <a:gd name="connsiteX11" fmla="*/ 432487 w 1680519"/>
                <a:gd name="connsiteY11" fmla="*/ 259492 h 358346"/>
                <a:gd name="connsiteX12" fmla="*/ 395417 w 1680519"/>
                <a:gd name="connsiteY12" fmla="*/ 234778 h 358346"/>
                <a:gd name="connsiteX13" fmla="*/ 321276 w 1680519"/>
                <a:gd name="connsiteY13" fmla="*/ 210065 h 358346"/>
                <a:gd name="connsiteX14" fmla="*/ 284206 w 1680519"/>
                <a:gd name="connsiteY14" fmla="*/ 185351 h 358346"/>
                <a:gd name="connsiteX15" fmla="*/ 210065 w 1680519"/>
                <a:gd name="connsiteY15" fmla="*/ 160638 h 358346"/>
                <a:gd name="connsiteX16" fmla="*/ 172995 w 1680519"/>
                <a:gd name="connsiteY16" fmla="*/ 148281 h 358346"/>
                <a:gd name="connsiteX17" fmla="*/ 135925 w 1680519"/>
                <a:gd name="connsiteY17" fmla="*/ 135924 h 358346"/>
                <a:gd name="connsiteX18" fmla="*/ 98854 w 1680519"/>
                <a:gd name="connsiteY18" fmla="*/ 123567 h 358346"/>
                <a:gd name="connsiteX19" fmla="*/ 61784 w 1680519"/>
                <a:gd name="connsiteY19" fmla="*/ 98854 h 358346"/>
                <a:gd name="connsiteX20" fmla="*/ 0 w 1680519"/>
                <a:gd name="connsiteY20" fmla="*/ 0 h 35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80519" h="358346">
                  <a:moveTo>
                    <a:pt x="1680519" y="49427"/>
                  </a:moveTo>
                  <a:cubicBezTo>
                    <a:pt x="1573396" y="199398"/>
                    <a:pt x="1670388" y="87917"/>
                    <a:pt x="1556952" y="172994"/>
                  </a:cubicBezTo>
                  <a:cubicBezTo>
                    <a:pt x="1482904" y="228530"/>
                    <a:pt x="1557155" y="197641"/>
                    <a:pt x="1482811" y="222421"/>
                  </a:cubicBezTo>
                  <a:lnTo>
                    <a:pt x="1408671" y="271848"/>
                  </a:lnTo>
                  <a:cubicBezTo>
                    <a:pt x="1396314" y="280086"/>
                    <a:pt x="1385689" y="291866"/>
                    <a:pt x="1371600" y="296562"/>
                  </a:cubicBezTo>
                  <a:cubicBezTo>
                    <a:pt x="1359243" y="300681"/>
                    <a:pt x="1347054" y="305341"/>
                    <a:pt x="1334530" y="308919"/>
                  </a:cubicBezTo>
                  <a:cubicBezTo>
                    <a:pt x="1305839" y="317116"/>
                    <a:pt x="1250913" y="329387"/>
                    <a:pt x="1223319" y="333632"/>
                  </a:cubicBezTo>
                  <a:cubicBezTo>
                    <a:pt x="1128229" y="348262"/>
                    <a:pt x="1065307" y="350540"/>
                    <a:pt x="963827" y="358346"/>
                  </a:cubicBezTo>
                  <a:cubicBezTo>
                    <a:pt x="877330" y="354227"/>
                    <a:pt x="790655" y="352895"/>
                    <a:pt x="704335" y="345989"/>
                  </a:cubicBezTo>
                  <a:cubicBezTo>
                    <a:pt x="679765" y="344023"/>
                    <a:pt x="594125" y="313371"/>
                    <a:pt x="580768" y="308919"/>
                  </a:cubicBezTo>
                  <a:lnTo>
                    <a:pt x="469557" y="271848"/>
                  </a:lnTo>
                  <a:lnTo>
                    <a:pt x="432487" y="259492"/>
                  </a:lnTo>
                  <a:cubicBezTo>
                    <a:pt x="420130" y="251254"/>
                    <a:pt x="408988" y="240810"/>
                    <a:pt x="395417" y="234778"/>
                  </a:cubicBezTo>
                  <a:cubicBezTo>
                    <a:pt x="371612" y="224198"/>
                    <a:pt x="321276" y="210065"/>
                    <a:pt x="321276" y="210065"/>
                  </a:cubicBezTo>
                  <a:cubicBezTo>
                    <a:pt x="308919" y="201827"/>
                    <a:pt x="297777" y="191383"/>
                    <a:pt x="284206" y="185351"/>
                  </a:cubicBezTo>
                  <a:cubicBezTo>
                    <a:pt x="260401" y="174771"/>
                    <a:pt x="234779" y="168876"/>
                    <a:pt x="210065" y="160638"/>
                  </a:cubicBezTo>
                  <a:lnTo>
                    <a:pt x="172995" y="148281"/>
                  </a:lnTo>
                  <a:lnTo>
                    <a:pt x="135925" y="135924"/>
                  </a:lnTo>
                  <a:cubicBezTo>
                    <a:pt x="123568" y="131805"/>
                    <a:pt x="109692" y="130792"/>
                    <a:pt x="98854" y="123567"/>
                  </a:cubicBezTo>
                  <a:lnTo>
                    <a:pt x="61784" y="98854"/>
                  </a:lnTo>
                  <a:cubicBezTo>
                    <a:pt x="7248" y="17050"/>
                    <a:pt x="25641" y="51279"/>
                    <a:pt x="0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43B3A590-FF23-0DC0-2BD9-C066ACF362E3}"/>
                </a:ext>
              </a:extLst>
            </p:cNvPr>
            <p:cNvSpPr/>
            <p:nvPr/>
          </p:nvSpPr>
          <p:spPr>
            <a:xfrm>
              <a:off x="6449192" y="2743199"/>
              <a:ext cx="223457" cy="148281"/>
            </a:xfrm>
            <a:custGeom>
              <a:avLst/>
              <a:gdLst>
                <a:gd name="connsiteX0" fmla="*/ 38106 w 223457"/>
                <a:gd name="connsiteY0" fmla="*/ 148281 h 148281"/>
                <a:gd name="connsiteX1" fmla="*/ 13393 w 223457"/>
                <a:gd name="connsiteY1" fmla="*/ 61784 h 148281"/>
                <a:gd name="connsiteX2" fmla="*/ 1036 w 223457"/>
                <a:gd name="connsiteY2" fmla="*/ 24713 h 148281"/>
                <a:gd name="connsiteX3" fmla="*/ 38106 w 223457"/>
                <a:gd name="connsiteY3" fmla="*/ 0 h 148281"/>
                <a:gd name="connsiteX4" fmla="*/ 149317 w 223457"/>
                <a:gd name="connsiteY4" fmla="*/ 37070 h 148281"/>
                <a:gd name="connsiteX5" fmla="*/ 186387 w 223457"/>
                <a:gd name="connsiteY5" fmla="*/ 49427 h 148281"/>
                <a:gd name="connsiteX6" fmla="*/ 223457 w 223457"/>
                <a:gd name="connsiteY6" fmla="*/ 61784 h 148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457" h="148281">
                  <a:moveTo>
                    <a:pt x="38106" y="148281"/>
                  </a:moveTo>
                  <a:cubicBezTo>
                    <a:pt x="29868" y="119449"/>
                    <a:pt x="22009" y="90505"/>
                    <a:pt x="13393" y="61784"/>
                  </a:cubicBezTo>
                  <a:cubicBezTo>
                    <a:pt x="9650" y="49308"/>
                    <a:pt x="-3801" y="36807"/>
                    <a:pt x="1036" y="24713"/>
                  </a:cubicBezTo>
                  <a:cubicBezTo>
                    <a:pt x="6551" y="10924"/>
                    <a:pt x="25749" y="8238"/>
                    <a:pt x="38106" y="0"/>
                  </a:cubicBezTo>
                  <a:lnTo>
                    <a:pt x="149317" y="37070"/>
                  </a:lnTo>
                  <a:lnTo>
                    <a:pt x="186387" y="49427"/>
                  </a:lnTo>
                  <a:lnTo>
                    <a:pt x="223457" y="61784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3B3124-3E0D-B8E0-16C6-442A5038F2AC}"/>
              </a:ext>
            </a:extLst>
          </p:cNvPr>
          <p:cNvGrpSpPr/>
          <p:nvPr/>
        </p:nvGrpSpPr>
        <p:grpSpPr>
          <a:xfrm>
            <a:off x="5474041" y="852614"/>
            <a:ext cx="1519880" cy="494270"/>
            <a:chOff x="6351374" y="1902941"/>
            <a:chExt cx="1519880" cy="494270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74DDEFD-2B62-C6F3-2940-3C73232BC015}"/>
                </a:ext>
              </a:extLst>
            </p:cNvPr>
            <p:cNvSpPr/>
            <p:nvPr/>
          </p:nvSpPr>
          <p:spPr>
            <a:xfrm>
              <a:off x="6437870" y="1902941"/>
              <a:ext cx="1433384" cy="494270"/>
            </a:xfrm>
            <a:custGeom>
              <a:avLst/>
              <a:gdLst>
                <a:gd name="connsiteX0" fmla="*/ 1433384 w 1433384"/>
                <a:gd name="connsiteY0" fmla="*/ 432486 h 494270"/>
                <a:gd name="connsiteX1" fmla="*/ 1346887 w 1433384"/>
                <a:gd name="connsiteY1" fmla="*/ 358345 h 494270"/>
                <a:gd name="connsiteX2" fmla="*/ 1297460 w 1433384"/>
                <a:gd name="connsiteY2" fmla="*/ 284205 h 494270"/>
                <a:gd name="connsiteX3" fmla="*/ 1186249 w 1433384"/>
                <a:gd name="connsiteY3" fmla="*/ 210064 h 494270"/>
                <a:gd name="connsiteX4" fmla="*/ 1149179 w 1433384"/>
                <a:gd name="connsiteY4" fmla="*/ 185351 h 494270"/>
                <a:gd name="connsiteX5" fmla="*/ 1037968 w 1433384"/>
                <a:gd name="connsiteY5" fmla="*/ 135924 h 494270"/>
                <a:gd name="connsiteX6" fmla="*/ 1000898 w 1433384"/>
                <a:gd name="connsiteY6" fmla="*/ 123567 h 494270"/>
                <a:gd name="connsiteX7" fmla="*/ 926757 w 1433384"/>
                <a:gd name="connsiteY7" fmla="*/ 74140 h 494270"/>
                <a:gd name="connsiteX8" fmla="*/ 889687 w 1433384"/>
                <a:gd name="connsiteY8" fmla="*/ 49427 h 494270"/>
                <a:gd name="connsiteX9" fmla="*/ 815546 w 1433384"/>
                <a:gd name="connsiteY9" fmla="*/ 24713 h 494270"/>
                <a:gd name="connsiteX10" fmla="*/ 778476 w 1433384"/>
                <a:gd name="connsiteY10" fmla="*/ 12356 h 494270"/>
                <a:gd name="connsiteX11" fmla="*/ 741406 w 1433384"/>
                <a:gd name="connsiteY11" fmla="*/ 0 h 494270"/>
                <a:gd name="connsiteX12" fmla="*/ 407773 w 1433384"/>
                <a:gd name="connsiteY12" fmla="*/ 12356 h 494270"/>
                <a:gd name="connsiteX13" fmla="*/ 259492 w 1433384"/>
                <a:gd name="connsiteY13" fmla="*/ 86497 h 494270"/>
                <a:gd name="connsiteX14" fmla="*/ 185352 w 1433384"/>
                <a:gd name="connsiteY14" fmla="*/ 123567 h 494270"/>
                <a:gd name="connsiteX15" fmla="*/ 160638 w 1433384"/>
                <a:gd name="connsiteY15" fmla="*/ 160637 h 494270"/>
                <a:gd name="connsiteX16" fmla="*/ 123568 w 1433384"/>
                <a:gd name="connsiteY16" fmla="*/ 185351 h 494270"/>
                <a:gd name="connsiteX17" fmla="*/ 98854 w 1433384"/>
                <a:gd name="connsiteY17" fmla="*/ 259491 h 494270"/>
                <a:gd name="connsiteX18" fmla="*/ 37071 w 1433384"/>
                <a:gd name="connsiteY18" fmla="*/ 333632 h 494270"/>
                <a:gd name="connsiteX19" fmla="*/ 12357 w 1433384"/>
                <a:gd name="connsiteY19" fmla="*/ 407773 h 494270"/>
                <a:gd name="connsiteX20" fmla="*/ 0 w 1433384"/>
                <a:gd name="connsiteY20" fmla="*/ 444843 h 494270"/>
                <a:gd name="connsiteX21" fmla="*/ 0 w 1433384"/>
                <a:gd name="connsiteY21" fmla="*/ 494270 h 49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33384" h="494270">
                  <a:moveTo>
                    <a:pt x="1433384" y="432486"/>
                  </a:moveTo>
                  <a:cubicBezTo>
                    <a:pt x="1404552" y="407772"/>
                    <a:pt x="1372547" y="386338"/>
                    <a:pt x="1346887" y="358345"/>
                  </a:cubicBezTo>
                  <a:cubicBezTo>
                    <a:pt x="1326817" y="336450"/>
                    <a:pt x="1322173" y="300681"/>
                    <a:pt x="1297460" y="284205"/>
                  </a:cubicBezTo>
                  <a:lnTo>
                    <a:pt x="1186249" y="210064"/>
                  </a:lnTo>
                  <a:cubicBezTo>
                    <a:pt x="1173892" y="201826"/>
                    <a:pt x="1163268" y="190047"/>
                    <a:pt x="1149179" y="185351"/>
                  </a:cubicBezTo>
                  <a:cubicBezTo>
                    <a:pt x="957904" y="121592"/>
                    <a:pt x="1155457" y="194669"/>
                    <a:pt x="1037968" y="135924"/>
                  </a:cubicBezTo>
                  <a:cubicBezTo>
                    <a:pt x="1026318" y="130099"/>
                    <a:pt x="1012284" y="129893"/>
                    <a:pt x="1000898" y="123567"/>
                  </a:cubicBezTo>
                  <a:cubicBezTo>
                    <a:pt x="974934" y="109142"/>
                    <a:pt x="951471" y="90616"/>
                    <a:pt x="926757" y="74140"/>
                  </a:cubicBezTo>
                  <a:cubicBezTo>
                    <a:pt x="914400" y="65902"/>
                    <a:pt x="903776" y="54123"/>
                    <a:pt x="889687" y="49427"/>
                  </a:cubicBezTo>
                  <a:lnTo>
                    <a:pt x="815546" y="24713"/>
                  </a:lnTo>
                  <a:lnTo>
                    <a:pt x="778476" y="12356"/>
                  </a:lnTo>
                  <a:lnTo>
                    <a:pt x="741406" y="0"/>
                  </a:lnTo>
                  <a:cubicBezTo>
                    <a:pt x="630195" y="4119"/>
                    <a:pt x="518603" y="2281"/>
                    <a:pt x="407773" y="12356"/>
                  </a:cubicBezTo>
                  <a:cubicBezTo>
                    <a:pt x="292233" y="22860"/>
                    <a:pt x="370383" y="49532"/>
                    <a:pt x="259492" y="86497"/>
                  </a:cubicBezTo>
                  <a:cubicBezTo>
                    <a:pt x="208333" y="103550"/>
                    <a:pt x="233260" y="91629"/>
                    <a:pt x="185352" y="123567"/>
                  </a:cubicBezTo>
                  <a:cubicBezTo>
                    <a:pt x="177114" y="135924"/>
                    <a:pt x="171139" y="150136"/>
                    <a:pt x="160638" y="160637"/>
                  </a:cubicBezTo>
                  <a:cubicBezTo>
                    <a:pt x="150137" y="171138"/>
                    <a:pt x="131439" y="172757"/>
                    <a:pt x="123568" y="185351"/>
                  </a:cubicBezTo>
                  <a:cubicBezTo>
                    <a:pt x="109761" y="207442"/>
                    <a:pt x="117274" y="241070"/>
                    <a:pt x="98854" y="259491"/>
                  </a:cubicBezTo>
                  <a:cubicBezTo>
                    <a:pt x="75575" y="282771"/>
                    <a:pt x="50834" y="302666"/>
                    <a:pt x="37071" y="333632"/>
                  </a:cubicBezTo>
                  <a:cubicBezTo>
                    <a:pt x="26491" y="357437"/>
                    <a:pt x="20595" y="383059"/>
                    <a:pt x="12357" y="407773"/>
                  </a:cubicBezTo>
                  <a:cubicBezTo>
                    <a:pt x="8238" y="420130"/>
                    <a:pt x="0" y="431818"/>
                    <a:pt x="0" y="444843"/>
                  </a:cubicBezTo>
                  <a:lnTo>
                    <a:pt x="0" y="494270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FD79A13-8E86-9C63-1D71-78FFD5B23AB0}"/>
                </a:ext>
              </a:extLst>
            </p:cNvPr>
            <p:cNvSpPr/>
            <p:nvPr/>
          </p:nvSpPr>
          <p:spPr>
            <a:xfrm>
              <a:off x="6351374" y="2199502"/>
              <a:ext cx="259492" cy="197708"/>
            </a:xfrm>
            <a:custGeom>
              <a:avLst/>
              <a:gdLst>
                <a:gd name="connsiteX0" fmla="*/ 0 w 259492"/>
                <a:gd name="connsiteY0" fmla="*/ 0 h 197708"/>
                <a:gd name="connsiteX1" fmla="*/ 24713 w 259492"/>
                <a:gd name="connsiteY1" fmla="*/ 123568 h 197708"/>
                <a:gd name="connsiteX2" fmla="*/ 61784 w 259492"/>
                <a:gd name="connsiteY2" fmla="*/ 197708 h 197708"/>
                <a:gd name="connsiteX3" fmla="*/ 160638 w 259492"/>
                <a:gd name="connsiteY3" fmla="*/ 172995 h 197708"/>
                <a:gd name="connsiteX4" fmla="*/ 234778 w 259492"/>
                <a:gd name="connsiteY4" fmla="*/ 123568 h 197708"/>
                <a:gd name="connsiteX5" fmla="*/ 259492 w 259492"/>
                <a:gd name="connsiteY5" fmla="*/ 111211 h 19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492" h="197708">
                  <a:moveTo>
                    <a:pt x="0" y="0"/>
                  </a:moveTo>
                  <a:cubicBezTo>
                    <a:pt x="4553" y="31868"/>
                    <a:pt x="7461" y="89064"/>
                    <a:pt x="24713" y="123568"/>
                  </a:cubicBezTo>
                  <a:cubicBezTo>
                    <a:pt x="72624" y="219391"/>
                    <a:pt x="30722" y="104525"/>
                    <a:pt x="61784" y="197708"/>
                  </a:cubicBezTo>
                  <a:cubicBezTo>
                    <a:pt x="78906" y="194284"/>
                    <a:pt x="139263" y="184870"/>
                    <a:pt x="160638" y="172995"/>
                  </a:cubicBezTo>
                  <a:cubicBezTo>
                    <a:pt x="186602" y="158570"/>
                    <a:pt x="210065" y="140044"/>
                    <a:pt x="234778" y="123568"/>
                  </a:cubicBezTo>
                  <a:cubicBezTo>
                    <a:pt x="242441" y="118459"/>
                    <a:pt x="251254" y="115330"/>
                    <a:pt x="259492" y="111211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074B73D-99DF-D96A-2BEC-2F6C5A21728B}"/>
                </a:ext>
              </a:extLst>
            </p:cNvPr>
            <p:cNvSpPr/>
            <p:nvPr/>
          </p:nvSpPr>
          <p:spPr>
            <a:xfrm>
              <a:off x="6738555" y="2191261"/>
              <a:ext cx="259492" cy="197708"/>
            </a:xfrm>
            <a:custGeom>
              <a:avLst/>
              <a:gdLst>
                <a:gd name="connsiteX0" fmla="*/ 0 w 259492"/>
                <a:gd name="connsiteY0" fmla="*/ 0 h 197708"/>
                <a:gd name="connsiteX1" fmla="*/ 24713 w 259492"/>
                <a:gd name="connsiteY1" fmla="*/ 123568 h 197708"/>
                <a:gd name="connsiteX2" fmla="*/ 61784 w 259492"/>
                <a:gd name="connsiteY2" fmla="*/ 197708 h 197708"/>
                <a:gd name="connsiteX3" fmla="*/ 160638 w 259492"/>
                <a:gd name="connsiteY3" fmla="*/ 172995 h 197708"/>
                <a:gd name="connsiteX4" fmla="*/ 234778 w 259492"/>
                <a:gd name="connsiteY4" fmla="*/ 123568 h 197708"/>
                <a:gd name="connsiteX5" fmla="*/ 259492 w 259492"/>
                <a:gd name="connsiteY5" fmla="*/ 111211 h 19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492" h="197708">
                  <a:moveTo>
                    <a:pt x="0" y="0"/>
                  </a:moveTo>
                  <a:cubicBezTo>
                    <a:pt x="4553" y="31868"/>
                    <a:pt x="7461" y="89064"/>
                    <a:pt x="24713" y="123568"/>
                  </a:cubicBezTo>
                  <a:cubicBezTo>
                    <a:pt x="72624" y="219391"/>
                    <a:pt x="30722" y="104525"/>
                    <a:pt x="61784" y="197708"/>
                  </a:cubicBezTo>
                  <a:cubicBezTo>
                    <a:pt x="78906" y="194284"/>
                    <a:pt x="139263" y="184870"/>
                    <a:pt x="160638" y="172995"/>
                  </a:cubicBezTo>
                  <a:cubicBezTo>
                    <a:pt x="186602" y="158570"/>
                    <a:pt x="210065" y="140044"/>
                    <a:pt x="234778" y="123568"/>
                  </a:cubicBezTo>
                  <a:cubicBezTo>
                    <a:pt x="242441" y="118459"/>
                    <a:pt x="251254" y="115330"/>
                    <a:pt x="259492" y="111211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51E5B86-5613-DB2B-4DA5-21E9E0FC7955}"/>
                </a:ext>
              </a:extLst>
            </p:cNvPr>
            <p:cNvSpPr/>
            <p:nvPr/>
          </p:nvSpPr>
          <p:spPr>
            <a:xfrm>
              <a:off x="6808573" y="1977081"/>
              <a:ext cx="568411" cy="420130"/>
            </a:xfrm>
            <a:custGeom>
              <a:avLst/>
              <a:gdLst>
                <a:gd name="connsiteX0" fmla="*/ 0 w 568411"/>
                <a:gd name="connsiteY0" fmla="*/ 420130 h 420130"/>
                <a:gd name="connsiteX1" fmla="*/ 37070 w 568411"/>
                <a:gd name="connsiteY1" fmla="*/ 333633 h 420130"/>
                <a:gd name="connsiteX2" fmla="*/ 49427 w 568411"/>
                <a:gd name="connsiteY2" fmla="*/ 296562 h 420130"/>
                <a:gd name="connsiteX3" fmla="*/ 98854 w 568411"/>
                <a:gd name="connsiteY3" fmla="*/ 222422 h 420130"/>
                <a:gd name="connsiteX4" fmla="*/ 123568 w 568411"/>
                <a:gd name="connsiteY4" fmla="*/ 185351 h 420130"/>
                <a:gd name="connsiteX5" fmla="*/ 160638 w 568411"/>
                <a:gd name="connsiteY5" fmla="*/ 160638 h 420130"/>
                <a:gd name="connsiteX6" fmla="*/ 210065 w 568411"/>
                <a:gd name="connsiteY6" fmla="*/ 98854 h 420130"/>
                <a:gd name="connsiteX7" fmla="*/ 247135 w 568411"/>
                <a:gd name="connsiteY7" fmla="*/ 61784 h 420130"/>
                <a:gd name="connsiteX8" fmla="*/ 407773 w 568411"/>
                <a:gd name="connsiteY8" fmla="*/ 0 h 420130"/>
                <a:gd name="connsiteX9" fmla="*/ 506627 w 568411"/>
                <a:gd name="connsiteY9" fmla="*/ 12357 h 420130"/>
                <a:gd name="connsiteX10" fmla="*/ 568411 w 568411"/>
                <a:gd name="connsiteY10" fmla="*/ 24714 h 42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8411" h="420130">
                  <a:moveTo>
                    <a:pt x="0" y="420130"/>
                  </a:moveTo>
                  <a:cubicBezTo>
                    <a:pt x="12357" y="391298"/>
                    <a:pt x="25420" y="362758"/>
                    <a:pt x="37070" y="333633"/>
                  </a:cubicBezTo>
                  <a:cubicBezTo>
                    <a:pt x="41908" y="321539"/>
                    <a:pt x="43101" y="307948"/>
                    <a:pt x="49427" y="296562"/>
                  </a:cubicBezTo>
                  <a:cubicBezTo>
                    <a:pt x="63851" y="270598"/>
                    <a:pt x="82378" y="247135"/>
                    <a:pt x="98854" y="222422"/>
                  </a:cubicBezTo>
                  <a:cubicBezTo>
                    <a:pt x="107092" y="210065"/>
                    <a:pt x="111211" y="193589"/>
                    <a:pt x="123568" y="185351"/>
                  </a:cubicBezTo>
                  <a:lnTo>
                    <a:pt x="160638" y="160638"/>
                  </a:lnTo>
                  <a:cubicBezTo>
                    <a:pt x="180923" y="99783"/>
                    <a:pt x="158472" y="141848"/>
                    <a:pt x="210065" y="98854"/>
                  </a:cubicBezTo>
                  <a:cubicBezTo>
                    <a:pt x="223490" y="87667"/>
                    <a:pt x="233341" y="72513"/>
                    <a:pt x="247135" y="61784"/>
                  </a:cubicBezTo>
                  <a:cubicBezTo>
                    <a:pt x="328294" y="-1339"/>
                    <a:pt x="308754" y="14146"/>
                    <a:pt x="407773" y="0"/>
                  </a:cubicBezTo>
                  <a:cubicBezTo>
                    <a:pt x="440724" y="4119"/>
                    <a:pt x="473955" y="6416"/>
                    <a:pt x="506627" y="12357"/>
                  </a:cubicBezTo>
                  <a:cubicBezTo>
                    <a:pt x="588917" y="27319"/>
                    <a:pt x="507014" y="24714"/>
                    <a:pt x="568411" y="24714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47E4120-1AB1-C1C8-7C3D-4491865FAADA}"/>
              </a:ext>
            </a:extLst>
          </p:cNvPr>
          <p:cNvSpPr txBox="1"/>
          <p:nvPr/>
        </p:nvSpPr>
        <p:spPr>
          <a:xfrm>
            <a:off x="4851860" y="2237256"/>
            <a:ext cx="3634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FCs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l-G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 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256-D feature vector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54E6AE4-9282-E22A-D131-6960850A12CD}"/>
              </a:ext>
            </a:extLst>
          </p:cNvPr>
          <p:cNvGrpSpPr/>
          <p:nvPr/>
        </p:nvGrpSpPr>
        <p:grpSpPr>
          <a:xfrm>
            <a:off x="5836506" y="1343449"/>
            <a:ext cx="2649682" cy="1293917"/>
            <a:chOff x="6713839" y="2393776"/>
            <a:chExt cx="2649682" cy="129391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18A1B2E-7A07-038E-0659-F57C02A3BD4D}"/>
                </a:ext>
              </a:extLst>
            </p:cNvPr>
            <p:cNvSpPr/>
            <p:nvPr/>
          </p:nvSpPr>
          <p:spPr>
            <a:xfrm>
              <a:off x="7092778" y="3287583"/>
              <a:ext cx="2270743" cy="40011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6765393-D424-E612-07C7-B8FE5F1D8820}"/>
                </a:ext>
              </a:extLst>
            </p:cNvPr>
            <p:cNvSpPr/>
            <p:nvPr/>
          </p:nvSpPr>
          <p:spPr>
            <a:xfrm>
              <a:off x="6713839" y="2402016"/>
              <a:ext cx="296566" cy="3535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3CB26B-DD0B-BDDD-D4AC-C94A2CAD46DC}"/>
                </a:ext>
              </a:extLst>
            </p:cNvPr>
            <p:cNvSpPr/>
            <p:nvPr/>
          </p:nvSpPr>
          <p:spPr>
            <a:xfrm>
              <a:off x="7718861" y="2393776"/>
              <a:ext cx="296566" cy="35354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A0D7DCA-3E73-E576-B3FE-B46876158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94468"/>
            <a:ext cx="3235619" cy="25635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83CB04A-60D4-1AF7-65A5-921567062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233" y="4102443"/>
            <a:ext cx="3446847" cy="27555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581642D-C082-9631-192F-D003FE51B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267" y="4294468"/>
            <a:ext cx="5065043" cy="256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EC0A86-A9F4-674B-7434-E4BA536436CF}"/>
              </a:ext>
            </a:extLst>
          </p:cNvPr>
          <p:cNvSpPr txBox="1"/>
          <p:nvPr/>
        </p:nvSpPr>
        <p:spPr>
          <a:xfrm>
            <a:off x="308919" y="148281"/>
            <a:ext cx="6939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Volume Rendering with Radiance Fields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8EC1AE-E8F8-4041-F4AF-C4B0402D0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3827"/>
            <a:ext cx="12053072" cy="180408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2C54AC2-A95E-3412-68AE-87C2BD050F86}"/>
              </a:ext>
            </a:extLst>
          </p:cNvPr>
          <p:cNvGrpSpPr/>
          <p:nvPr/>
        </p:nvGrpSpPr>
        <p:grpSpPr>
          <a:xfrm>
            <a:off x="3363507" y="1865870"/>
            <a:ext cx="1686283" cy="1433384"/>
            <a:chOff x="3363507" y="1865870"/>
            <a:chExt cx="1686283" cy="14333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6F788BF-1CDF-07E5-C03D-E22E85132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64869" y="2507564"/>
              <a:ext cx="1308100" cy="520700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87B51EC-BC43-BB69-E7C8-387920A7A550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>
              <a:off x="3595816" y="1865870"/>
              <a:ext cx="523103" cy="64169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65E0347-12F9-E488-24A6-6D4DDC18B22B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 flipH="1">
              <a:off x="4118919" y="1865870"/>
              <a:ext cx="551935" cy="64169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BA06DAD-2FCA-E342-6ED0-B80697080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63507" y="2947945"/>
              <a:ext cx="1686283" cy="351309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82F98CB-4AF8-2506-6327-CF2D9E0068A2}"/>
              </a:ext>
            </a:extLst>
          </p:cNvPr>
          <p:cNvGrpSpPr/>
          <p:nvPr/>
        </p:nvGrpSpPr>
        <p:grpSpPr>
          <a:xfrm>
            <a:off x="0" y="1865870"/>
            <a:ext cx="2195681" cy="1285103"/>
            <a:chOff x="0" y="1865870"/>
            <a:chExt cx="2195681" cy="128510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038465D-D1E7-5B0D-B9D2-5FA90224B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2799664"/>
              <a:ext cx="2195681" cy="351309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7E87924-FCCE-4AC7-C5C1-DC98CD151442}"/>
                </a:ext>
              </a:extLst>
            </p:cNvPr>
            <p:cNvCxnSpPr>
              <a:cxnSpLocks/>
            </p:cNvCxnSpPr>
            <p:nvPr/>
          </p:nvCxnSpPr>
          <p:spPr>
            <a:xfrm>
              <a:off x="395416" y="1865870"/>
              <a:ext cx="568411" cy="93379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F29AF87-AE00-CEE3-D740-D70F6636085B}"/>
              </a:ext>
            </a:extLst>
          </p:cNvPr>
          <p:cNvGrpSpPr/>
          <p:nvPr/>
        </p:nvGrpSpPr>
        <p:grpSpPr>
          <a:xfrm>
            <a:off x="1572298" y="1788210"/>
            <a:ext cx="2302403" cy="871642"/>
            <a:chOff x="1572298" y="1788210"/>
            <a:chExt cx="2302403" cy="87164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FBBF2BE-E0DE-C974-9450-A14DA7EEC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72298" y="2243038"/>
              <a:ext cx="2302403" cy="416814"/>
            </a:xfrm>
            <a:prstGeom prst="rect">
              <a:avLst/>
            </a:prstGeom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EBD1C8A-A3E9-5715-F219-635D972FB231}"/>
                </a:ext>
              </a:extLst>
            </p:cNvPr>
            <p:cNvCxnSpPr>
              <a:cxnSpLocks/>
              <a:endCxn id="20" idx="0"/>
            </p:cNvCxnSpPr>
            <p:nvPr/>
          </p:nvCxnSpPr>
          <p:spPr>
            <a:xfrm flipH="1">
              <a:off x="2723500" y="1788210"/>
              <a:ext cx="263845" cy="45482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822D6AA-7B7F-D299-F61F-8651FC8DEB7D}"/>
              </a:ext>
            </a:extLst>
          </p:cNvPr>
          <p:cNvGrpSpPr/>
          <p:nvPr/>
        </p:nvGrpSpPr>
        <p:grpSpPr>
          <a:xfrm>
            <a:off x="236956" y="1849995"/>
            <a:ext cx="4157930" cy="1968647"/>
            <a:chOff x="236956" y="1849995"/>
            <a:chExt cx="4157930" cy="196864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7EC0854-6F71-45F6-93E1-25413172F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6956" y="3472995"/>
              <a:ext cx="4157930" cy="345647"/>
            </a:xfrm>
            <a:prstGeom prst="rect">
              <a:avLst/>
            </a:prstGeom>
          </p:spPr>
        </p:pic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0F94C1C-1745-ABFD-2EEE-9F50002AA873}"/>
                </a:ext>
              </a:extLst>
            </p:cNvPr>
            <p:cNvCxnSpPr>
              <a:cxnSpLocks/>
              <a:endCxn id="24" idx="0"/>
            </p:cNvCxnSpPr>
            <p:nvPr/>
          </p:nvCxnSpPr>
          <p:spPr>
            <a:xfrm>
              <a:off x="2297043" y="1849995"/>
              <a:ext cx="18878" cy="16230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202AB536-535E-C126-C47D-FB454494FB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3507" y="5078578"/>
            <a:ext cx="7802282" cy="120642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DA65A8FA-3B31-3022-6EF1-B4E303CF2C04}"/>
              </a:ext>
            </a:extLst>
          </p:cNvPr>
          <p:cNvGrpSpPr/>
          <p:nvPr/>
        </p:nvGrpSpPr>
        <p:grpSpPr>
          <a:xfrm>
            <a:off x="1243976" y="4256110"/>
            <a:ext cx="10735071" cy="544102"/>
            <a:chOff x="1243976" y="4256110"/>
            <a:chExt cx="10735071" cy="54410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7F8E407-E93B-BF4A-7546-8046334E957F}"/>
                </a:ext>
              </a:extLst>
            </p:cNvPr>
            <p:cNvSpPr txBox="1"/>
            <p:nvPr/>
          </p:nvSpPr>
          <p:spPr>
            <a:xfrm>
              <a:off x="1243976" y="4276992"/>
              <a:ext cx="2962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stratified sampling: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CDCA40A-70EF-3552-ACD6-E4C1FD9FB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206647" y="4256110"/>
              <a:ext cx="7772400" cy="535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944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6DF1B6-80FA-98C8-2106-03A28AC48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72" y="2095500"/>
            <a:ext cx="10294056" cy="155056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5C13948-E27C-8A3F-D75B-B2282C7EBD41}"/>
              </a:ext>
            </a:extLst>
          </p:cNvPr>
          <p:cNvGrpSpPr/>
          <p:nvPr/>
        </p:nvGrpSpPr>
        <p:grpSpPr>
          <a:xfrm>
            <a:off x="4591050" y="3124200"/>
            <a:ext cx="1765300" cy="1435100"/>
            <a:chOff x="4591050" y="3124200"/>
            <a:chExt cx="1765300" cy="14351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08F8252-1ADA-7BAD-92D9-AB00E6D47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1050" y="4051300"/>
              <a:ext cx="1765300" cy="508000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89E6055E-2F50-12BA-7A31-B2A7C7C757BE}"/>
                </a:ext>
              </a:extLst>
            </p:cNvPr>
            <p:cNvCxnSpPr>
              <a:cxnSpLocks/>
              <a:endCxn id="3" idx="0"/>
            </p:cNvCxnSpPr>
            <p:nvPr/>
          </p:nvCxnSpPr>
          <p:spPr>
            <a:xfrm>
              <a:off x="5473700" y="3124200"/>
              <a:ext cx="0" cy="927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340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4B885D-A7FA-A101-B239-90EA9B7679D1}"/>
              </a:ext>
            </a:extLst>
          </p:cNvPr>
          <p:cNvSpPr txBox="1"/>
          <p:nvPr/>
        </p:nvSpPr>
        <p:spPr>
          <a:xfrm>
            <a:off x="342900" y="254000"/>
            <a:ext cx="5471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Optimizing a Neural Radiance Field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8A7ECA-3F32-8CB8-12A6-4879102FCD17}"/>
              </a:ext>
            </a:extLst>
          </p:cNvPr>
          <p:cNvSpPr txBox="1"/>
          <p:nvPr/>
        </p:nvSpPr>
        <p:spPr>
          <a:xfrm>
            <a:off x="1206500" y="1295400"/>
            <a:ext cx="2694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Positional encoding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DC9C3-409B-058B-88F5-F20D6A6F7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570" y="2275245"/>
            <a:ext cx="2491530" cy="53602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88438C1-0B08-08DF-B9AF-6662E4B2A1AB}"/>
              </a:ext>
            </a:extLst>
          </p:cNvPr>
          <p:cNvGrpSpPr/>
          <p:nvPr/>
        </p:nvGrpSpPr>
        <p:grpSpPr>
          <a:xfrm>
            <a:off x="4298950" y="2811271"/>
            <a:ext cx="1885950" cy="943359"/>
            <a:chOff x="4298950" y="2811271"/>
            <a:chExt cx="1885950" cy="94335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5A48FE9-DD78-2BBE-8EF4-5DA9934CF016}"/>
                </a:ext>
              </a:extLst>
            </p:cNvPr>
            <p:cNvGrpSpPr/>
            <p:nvPr/>
          </p:nvGrpSpPr>
          <p:grpSpPr>
            <a:xfrm>
              <a:off x="4298950" y="3259330"/>
              <a:ext cx="1885950" cy="495300"/>
              <a:chOff x="5911850" y="3187700"/>
              <a:chExt cx="1885950" cy="4953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3AECA5B-0B53-81D3-79DE-A9922D4845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11850" y="3200400"/>
                <a:ext cx="368300" cy="45720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E083D073-634A-353E-2295-1F22AB1E83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10400" y="3187700"/>
                <a:ext cx="787400" cy="495300"/>
              </a:xfrm>
              <a:prstGeom prst="rect">
                <a:avLst/>
              </a:prstGeom>
            </p:spPr>
          </p:pic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C21B817F-1AC5-054A-53C0-5B74D352E8A7}"/>
                  </a:ext>
                </a:extLst>
              </p:cNvPr>
              <p:cNvCxnSpPr>
                <a:stCxn id="5" idx="3"/>
                <a:endCxn id="6" idx="1"/>
              </p:cNvCxnSpPr>
              <p:nvPr/>
            </p:nvCxnSpPr>
            <p:spPr>
              <a:xfrm>
                <a:off x="6280150" y="3429000"/>
                <a:ext cx="730250" cy="635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16BE6BB-CF70-80CD-5ABB-AA27C104F972}"/>
                </a:ext>
              </a:extLst>
            </p:cNvPr>
            <p:cNvCxnSpPr/>
            <p:nvPr/>
          </p:nvCxnSpPr>
          <p:spPr>
            <a:xfrm>
              <a:off x="5029200" y="2811271"/>
              <a:ext cx="0" cy="5181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422ADB1-F5CE-53F1-D259-C66A3F708D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6569" y="4126771"/>
            <a:ext cx="9217793" cy="5651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D94F46-C99C-D847-FC07-E30010428C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3570" y="5311711"/>
            <a:ext cx="3060700" cy="584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0B0395-E708-BF97-B754-088BEFA281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4432" y="5307282"/>
            <a:ext cx="28067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1812AC-9D1E-C6F6-9CFD-E5ECD8CF8938}"/>
              </a:ext>
            </a:extLst>
          </p:cNvPr>
          <p:cNvSpPr txBox="1"/>
          <p:nvPr/>
        </p:nvSpPr>
        <p:spPr>
          <a:xfrm>
            <a:off x="342900" y="254000"/>
            <a:ext cx="5471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Optimizing a Neural Radiance Field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AF382D-1383-1473-5463-9F73A6483CDA}"/>
              </a:ext>
            </a:extLst>
          </p:cNvPr>
          <p:cNvSpPr txBox="1"/>
          <p:nvPr/>
        </p:nvSpPr>
        <p:spPr>
          <a:xfrm>
            <a:off x="1198904" y="876300"/>
            <a:ext cx="3982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Hierarchical volume sampling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4956DC-89F9-CB1B-CAE6-7E5BBAE7E087}"/>
              </a:ext>
            </a:extLst>
          </p:cNvPr>
          <p:cNvSpPr txBox="1"/>
          <p:nvPr/>
        </p:nvSpPr>
        <p:spPr>
          <a:xfrm>
            <a:off x="2324100" y="1346200"/>
            <a:ext cx="3079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optimize two networks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2834BF-2542-7C3A-21B6-A59CA2807492}"/>
              </a:ext>
            </a:extLst>
          </p:cNvPr>
          <p:cNvSpPr txBox="1"/>
          <p:nvPr/>
        </p:nvSpPr>
        <p:spPr>
          <a:xfrm>
            <a:off x="2324100" y="1788467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coarse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AF9B0-F621-2D4B-6960-FD9D2B0F22A3}"/>
              </a:ext>
            </a:extLst>
          </p:cNvPr>
          <p:cNvSpPr txBox="1"/>
          <p:nvPr/>
        </p:nvSpPr>
        <p:spPr>
          <a:xfrm>
            <a:off x="8432800" y="1788467"/>
            <a:ext cx="68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490C68-0E6E-18E3-FDF9-C48206D25864}"/>
              </a:ext>
            </a:extLst>
          </p:cNvPr>
          <p:cNvGrpSpPr/>
          <p:nvPr/>
        </p:nvGrpSpPr>
        <p:grpSpPr>
          <a:xfrm>
            <a:off x="2784443" y="2397131"/>
            <a:ext cx="2582617" cy="761211"/>
            <a:chOff x="2784443" y="3806831"/>
            <a:chExt cx="2582617" cy="7612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D9E2BD1-54C4-C7CC-721A-3754E8921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4443" y="3806831"/>
              <a:ext cx="2582617" cy="41831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0E2C171-6301-2045-0162-79D760982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3919" y="4225142"/>
              <a:ext cx="400050" cy="3429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F5EFB38-C46A-2F3A-7D89-08FF6B763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9994" y="3229141"/>
            <a:ext cx="6223000" cy="13101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854CBB-717F-8D64-3BD1-6829E4FCBA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8497" y="4711645"/>
            <a:ext cx="3263900" cy="635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618B026-B98E-A266-4893-D03BA6A3076B}"/>
              </a:ext>
            </a:extLst>
          </p:cNvPr>
          <p:cNvGrpSpPr/>
          <p:nvPr/>
        </p:nvGrpSpPr>
        <p:grpSpPr>
          <a:xfrm>
            <a:off x="8569900" y="2364787"/>
            <a:ext cx="3594100" cy="793555"/>
            <a:chOff x="8569900" y="3253787"/>
            <a:chExt cx="3594100" cy="79355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7C4F9F0-A847-0EC8-41B0-985E846ED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69900" y="3253787"/>
              <a:ext cx="3594100" cy="350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2FFCFB2-BDFA-B83D-3125-E8B5D96F2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66900" y="3647292"/>
              <a:ext cx="400050" cy="40005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37A5AB-365C-CE85-08AB-F48DCE112987}"/>
              </a:ext>
            </a:extLst>
          </p:cNvPr>
          <p:cNvGrpSpPr/>
          <p:nvPr/>
        </p:nvGrpSpPr>
        <p:grpSpPr>
          <a:xfrm>
            <a:off x="7234944" y="4432245"/>
            <a:ext cx="4957056" cy="596900"/>
            <a:chOff x="7234944" y="5397445"/>
            <a:chExt cx="4957056" cy="5969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5CFB57D-BA6F-0099-F668-FB9769389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34944" y="5499045"/>
              <a:ext cx="3771900" cy="4953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5430836-B33F-95E7-7FA8-1170212A6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036300" y="5397445"/>
              <a:ext cx="1155700" cy="596900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0244E5E-B1DA-4832-6F62-1F9CFEA6E5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69900" y="5003690"/>
            <a:ext cx="1536700" cy="609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BA925D-516F-FCB5-CFC4-71CD574175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5294" y="5622963"/>
            <a:ext cx="7772400" cy="118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8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F72E65-20D8-93FD-F1B5-50E8EE347261}"/>
              </a:ext>
            </a:extLst>
          </p:cNvPr>
          <p:cNvSpPr txBox="1"/>
          <p:nvPr/>
        </p:nvSpPr>
        <p:spPr>
          <a:xfrm>
            <a:off x="370703" y="370703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4FFA44-9DF6-62BE-C9D0-E739E9E3A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03" y="2159000"/>
            <a:ext cx="11807096" cy="206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20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123</Words>
  <Application>Microsoft Macintosh PowerPoint</Application>
  <PresentationFormat>Widescreen</PresentationFormat>
  <Paragraphs>35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Aptos Display</vt:lpstr>
      <vt:lpstr>Arial</vt:lpstr>
      <vt:lpstr>CMMI10</vt:lpstr>
      <vt:lpstr>CMMI7</vt:lpstr>
      <vt:lpstr>CMR10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Shivanand Venkanna Sheshappanavar</dc:creator>
  <cp:lastModifiedBy>Shivanand Venkanna Sheshappanavar</cp:lastModifiedBy>
  <cp:revision>52</cp:revision>
  <dcterms:created xsi:type="dcterms:W3CDTF">2024-03-19T18:05:56Z</dcterms:created>
  <dcterms:modified xsi:type="dcterms:W3CDTF">2024-03-20T14:32:06Z</dcterms:modified>
</cp:coreProperties>
</file>