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73" r:id="rId9"/>
    <p:sldId id="274" r:id="rId10"/>
    <p:sldId id="275" r:id="rId11"/>
    <p:sldId id="280" r:id="rId12"/>
    <p:sldId id="276" r:id="rId13"/>
    <p:sldId id="277" r:id="rId14"/>
    <p:sldId id="278" r:id="rId15"/>
    <p:sldId id="27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CD177-8106-504A-B07F-3C3073CAC477}" type="datetimeFigureOut">
              <a:rPr lang="en-US" smtClean="0"/>
              <a:t>3/18/24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89ED8-7E23-BD4B-B373-083D5EC1A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092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NimbusRomNo9L"/>
              </a:rPr>
              <a:t>PCT- introduces the self-attention mechanism into point cloud analysis and considers the similarities between pair-wise points in a local region.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NimbusRomNo9L"/>
              </a:rPr>
              <a:t>it re-formulates the extractor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C89ED8-7E23-BD4B-B373-083D5EC1A1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51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NimbusRomNo9L"/>
              </a:rPr>
              <a:t>prominent merits. 1) Since </a:t>
            </a:r>
            <a:r>
              <a:rPr lang="en-US" sz="1800" dirty="0" err="1">
                <a:effectLst/>
                <a:latin typeface="NimbusRomNo9L"/>
              </a:rPr>
              <a:t>PointMLP</a:t>
            </a:r>
            <a:r>
              <a:rPr lang="en-US" sz="1800" dirty="0">
                <a:effectLst/>
                <a:latin typeface="NimbusRomNo9L"/>
              </a:rPr>
              <a:t> only leverages MLPs, it is naturally invariant to permutation, which perfectly fits the characteristic of point cloud. 2) By incorporating residual connections, </a:t>
            </a:r>
            <a:r>
              <a:rPr lang="en-US" sz="1800" dirty="0" err="1">
                <a:effectLst/>
                <a:latin typeface="NimbusRomNo9L"/>
              </a:rPr>
              <a:t>PointMLP</a:t>
            </a:r>
            <a:r>
              <a:rPr lang="en-US" sz="1800" dirty="0">
                <a:effectLst/>
                <a:latin typeface="NimbusRomNo9L"/>
              </a:rPr>
              <a:t> can be easily extended to dozens layers, resulting deep feature representations. 3) In addition, since there is no sophisticated extractors included and the main op- </a:t>
            </a:r>
            <a:r>
              <a:rPr lang="en-US" sz="1800" dirty="0" err="1">
                <a:effectLst/>
                <a:latin typeface="NimbusRomNo9L"/>
              </a:rPr>
              <a:t>eration</a:t>
            </a:r>
            <a:r>
              <a:rPr lang="en-US" sz="1800" dirty="0">
                <a:effectLst/>
                <a:latin typeface="NimbusRomNo9L"/>
              </a:rPr>
              <a:t> is only highly optimized feed-forward MLPs, even we introduce more layers, our </a:t>
            </a:r>
            <a:r>
              <a:rPr lang="en-US" sz="1800" dirty="0" err="1">
                <a:effectLst/>
                <a:latin typeface="NimbusRomNo9L"/>
              </a:rPr>
              <a:t>PointMLP</a:t>
            </a:r>
            <a:r>
              <a:rPr lang="en-US" sz="1800" dirty="0">
                <a:effectLst/>
                <a:latin typeface="NimbusRomNo9L"/>
              </a:rPr>
              <a:t> still performs efficiently.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C89ED8-7E23-BD4B-B373-083D5EC1A1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8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NimbusRomNo9L"/>
              </a:rPr>
              <a:t>deep MLP structure will decrease the accuracy and stability, making the model less robust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? </a:t>
            </a:r>
            <a:r>
              <a:rPr lang="en-US" sz="1800" dirty="0">
                <a:effectLst/>
                <a:latin typeface="NimbusRomNo9L"/>
              </a:rPr>
              <a:t>sparse and irregular geometric structures in local regions. </a:t>
            </a:r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800" dirty="0">
                <a:effectLst/>
                <a:latin typeface="CMMI10"/>
              </a:rPr>
              <a:t>σ </a:t>
            </a:r>
            <a:r>
              <a:rPr lang="en-US" sz="1800" dirty="0">
                <a:effectLst/>
                <a:latin typeface="NimbusRomNo9L"/>
              </a:rPr>
              <a:t>is a scalar describes the feature deviation across all local groups and channels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C89ED8-7E23-BD4B-B373-083D5EC1A1B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847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560D9-9D40-7062-E1CA-5014590581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E9621D-B8A1-7624-DD65-72B70F5A0B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CA4E23-D3B4-9C67-A047-9170E4E4A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D2F4-4336-AB41-B5C6-E48743AED8D3}" type="datetimeFigureOut">
              <a:rPr lang="en-US" smtClean="0"/>
              <a:t>3/16/24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83A71-7F54-BD02-9CD7-F93D8DFBC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C8D54-0565-04B9-A5F8-D46F6ED07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7C75E-2708-794E-ABFE-5BE230BD8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23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4F09B-6C21-D73D-456B-343B8AB07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FF3171-A44C-01BB-5DED-7BB7B7E514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9CEBF-BD51-D65F-8FAC-1BF7344DD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D2F4-4336-AB41-B5C6-E48743AED8D3}" type="datetimeFigureOut">
              <a:rPr lang="en-US" smtClean="0"/>
              <a:t>3/16/24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FDD36A-A5A6-5036-9E11-823FE0115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8AC8B-3B70-8112-F70E-0365BF456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7C75E-2708-794E-ABFE-5BE230BD8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749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934BE4-5FBE-FBC3-CF90-193DBE5A18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1DFDAB-6CCF-0D38-B610-9AF8E74295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876683-24C5-1032-25EB-F8AD1927E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D2F4-4336-AB41-B5C6-E48743AED8D3}" type="datetimeFigureOut">
              <a:rPr lang="en-US" smtClean="0"/>
              <a:t>3/16/24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AD4525-EC1C-F760-AE08-2FDA69B5B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6578D3-B7D4-5D82-2E1A-D14F247DD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7C75E-2708-794E-ABFE-5BE230BD8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31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CEDE5-EF7B-2D58-77C0-A0EE25D06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1DCF4-EC18-B348-BEE3-0ABA673CC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500BC7-14AE-35C3-570D-B05153AC5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D2F4-4336-AB41-B5C6-E48743AED8D3}" type="datetimeFigureOut">
              <a:rPr lang="en-US" smtClean="0"/>
              <a:t>3/16/24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28640-2728-B724-27AC-4947FBB85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C9B52-375B-7513-0C2C-B2C900504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7C75E-2708-794E-ABFE-5BE230BD8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254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A2626-2C88-BBFE-52C9-8663D40F8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686048-42ED-601D-BAE4-1DDDA09C0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B9288-1FFE-A0C8-1E33-87AED69ED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D2F4-4336-AB41-B5C6-E48743AED8D3}" type="datetimeFigureOut">
              <a:rPr lang="en-US" smtClean="0"/>
              <a:t>3/16/24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519F30-6E00-BE2D-4775-4BB435E78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61C26-B1F0-CACE-CF25-F25D11C45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7C75E-2708-794E-ABFE-5BE230BD8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79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924D7-2ABE-FCEE-C7F2-01FCFE6DA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14A93-C8C0-46A5-EB81-137221508D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872744-182E-1FA6-FB4E-19231A867D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2D63D7-50E5-6EFA-6E4A-2A2E1438F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D2F4-4336-AB41-B5C6-E48743AED8D3}" type="datetimeFigureOut">
              <a:rPr lang="en-US" smtClean="0"/>
              <a:t>3/16/24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6B203-F0D3-CE6D-617C-08085BD17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9A1D69-D950-4675-E525-78543E33A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7C75E-2708-794E-ABFE-5BE230BD8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388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D0CA7-C2F5-A412-89B8-C68765B0D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BCAC33-146B-88EC-47B0-A538865DAF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DFDBCC-A74C-862C-16D5-7C35D91079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46943E-DE5B-2929-C134-84730EF08F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8AB180-D8A3-73C1-DFCF-BEFDD8955C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C32F95-47E8-927C-CB77-F70105F0F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D2F4-4336-AB41-B5C6-E48743AED8D3}" type="datetimeFigureOut">
              <a:rPr lang="en-US" smtClean="0"/>
              <a:t>3/16/24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206111-5955-5589-7586-BE7D132C5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7CC5C8-A5E3-7E6C-0C2A-58D92088D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7C75E-2708-794E-ABFE-5BE230BD8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473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6B0EB-AB7F-8DE0-DED8-91BDCE443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E0B1F0-CCEB-467B-1ECE-0B8DE4A4F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D2F4-4336-AB41-B5C6-E48743AED8D3}" type="datetimeFigureOut">
              <a:rPr lang="en-US" smtClean="0"/>
              <a:t>3/16/24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6CFA98-4352-5552-C0D9-03A592097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7B4E8F-C153-6160-60FE-DFA1E02CF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7C75E-2708-794E-ABFE-5BE230BD8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42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459A28-D97F-41FC-1998-DE863647F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D2F4-4336-AB41-B5C6-E48743AED8D3}" type="datetimeFigureOut">
              <a:rPr lang="en-US" smtClean="0"/>
              <a:t>3/16/24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FAAA42-E4E7-D192-F1E9-24C31C73D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5018C6-9CA9-C8D0-909A-51F7676AF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7C75E-2708-794E-ABFE-5BE230BD8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34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3AAEB-C78D-0BBE-A006-0CD419CFA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133EC-9F9A-E867-689E-2847E645A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F306FE-9240-8ABC-5875-4398A63253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7C489A-1CCB-6821-EBA8-7E55B2DFA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D2F4-4336-AB41-B5C6-E48743AED8D3}" type="datetimeFigureOut">
              <a:rPr lang="en-US" smtClean="0"/>
              <a:t>3/16/24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4DF254-2F5C-EBDC-EE55-2D39B4012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1E73AA-C390-4993-DE21-44A11B03B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7C75E-2708-794E-ABFE-5BE230BD8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52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443E6-06BF-22A2-F0E2-4510C6907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2D2A11-28AA-7364-15AC-834D49DF6C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B61C6F-B824-9BF0-4C57-D920BE38CF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538192-8CC7-D019-277B-C931468C9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D2F4-4336-AB41-B5C6-E48743AED8D3}" type="datetimeFigureOut">
              <a:rPr lang="en-US" smtClean="0"/>
              <a:t>3/16/24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33D653-A4B1-0652-F677-DCFDF16E9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4F171D-8DE5-93CA-CB5E-60A0A9565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7C75E-2708-794E-ABFE-5BE230BD8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264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231EF8-43F7-8285-5798-B7D4E4A55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5E324A-C9C7-9C8A-AD35-AC6C27EE4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25CD6-ECA2-6462-060F-CD014923E8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4BD2F4-4336-AB41-B5C6-E48743AED8D3}" type="datetimeFigureOut">
              <a:rPr lang="en-US" smtClean="0"/>
              <a:t>3/16/24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8F2034-284E-A2DE-750D-18B04AE749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7F028-4ED5-39B5-66D7-D369415CF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97C75E-2708-794E-ABFE-5BE230BD8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488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D3AE5F-3D0D-3951-40F5-0774D9DDA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414" y="221052"/>
            <a:ext cx="7772400" cy="32079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FD0AA5-8679-8854-BECA-E26D9C0B49A6}"/>
              </a:ext>
            </a:extLst>
          </p:cNvPr>
          <p:cNvSpPr txBox="1"/>
          <p:nvPr/>
        </p:nvSpPr>
        <p:spPr>
          <a:xfrm>
            <a:off x="5265683" y="4088524"/>
            <a:ext cx="1199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ICLR 2022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92AC4D-EF57-13AA-10AC-BF7BF31C5873}"/>
              </a:ext>
            </a:extLst>
          </p:cNvPr>
          <p:cNvSpPr txBox="1"/>
          <p:nvPr/>
        </p:nvSpPr>
        <p:spPr>
          <a:xfrm>
            <a:off x="5078804" y="5244662"/>
            <a:ext cx="1573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Citations: 380</a:t>
            </a:r>
          </a:p>
        </p:txBody>
      </p:sp>
    </p:spTree>
    <p:extLst>
      <p:ext uri="{BB962C8B-B14F-4D97-AF65-F5344CB8AC3E}">
        <p14:creationId xmlns:p14="http://schemas.microsoft.com/office/powerpoint/2010/main" val="385799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F4B0D8-E213-3ED7-A321-AE7203C47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600" y="361950"/>
            <a:ext cx="6908800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495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513CF9-A829-BE8C-8724-C2C73975E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578" y="580768"/>
            <a:ext cx="8856356" cy="556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067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059A37-1814-F0DD-E473-92DFF9F4D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95" y="262977"/>
            <a:ext cx="5917645" cy="30350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B8200AD-2EEF-CD1E-CD57-438F72D6F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5467" y="3298059"/>
            <a:ext cx="6780012" cy="33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10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79FA8E-8275-54F8-996C-449A7E9DD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149877"/>
            <a:ext cx="11223563" cy="670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70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B8F342-7BBD-5A9B-23F4-3BF40900C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731" y="0"/>
            <a:ext cx="9165021" cy="3599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66158E-A27D-228D-1827-E37B31FC1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6935" y="3599000"/>
            <a:ext cx="6291649" cy="326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15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75885B-B95A-9A8C-3CCF-B6B251DABE27}"/>
              </a:ext>
            </a:extLst>
          </p:cNvPr>
          <p:cNvSpPr txBox="1"/>
          <p:nvPr/>
        </p:nvSpPr>
        <p:spPr>
          <a:xfrm>
            <a:off x="5349766" y="2490952"/>
            <a:ext cx="11929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7411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ECFB0C-449E-BEEE-9A3E-B3C528256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428073"/>
            <a:ext cx="7772400" cy="600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602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C85513-3140-E1B1-F6D3-A59E6F248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724" y="540486"/>
            <a:ext cx="7772400" cy="9002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2FD230-E581-D6FB-23DE-7BC3E7436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152" y="4248475"/>
            <a:ext cx="7772400" cy="89071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6656A93-4F95-75DF-FDE4-B47BDE739EB0}"/>
              </a:ext>
            </a:extLst>
          </p:cNvPr>
          <p:cNvGrpSpPr/>
          <p:nvPr/>
        </p:nvGrpSpPr>
        <p:grpSpPr>
          <a:xfrm>
            <a:off x="5307725" y="1366345"/>
            <a:ext cx="1864100" cy="1107547"/>
            <a:chOff x="5307725" y="1366345"/>
            <a:chExt cx="1864100" cy="1107547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33067518-C87C-749A-8C18-5FC59D5D7D73}"/>
                </a:ext>
              </a:extLst>
            </p:cNvPr>
            <p:cNvCxnSpPr/>
            <p:nvPr/>
          </p:nvCxnSpPr>
          <p:spPr>
            <a:xfrm>
              <a:off x="6096000" y="1366345"/>
              <a:ext cx="0" cy="84082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67018D8-E951-7094-AB9C-208143B2AA06}"/>
                </a:ext>
              </a:extLst>
            </p:cNvPr>
            <p:cNvSpPr txBox="1"/>
            <p:nvPr/>
          </p:nvSpPr>
          <p:spPr>
            <a:xfrm>
              <a:off x="5307725" y="2104560"/>
              <a:ext cx="18641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effectLst/>
                  <a:latin typeface="NimbusRomNo9L"/>
                </a:rPr>
                <a:t>number of points </a:t>
              </a:r>
              <a:endParaRPr lang="en-US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FE802F3-3A7D-C106-1CBF-8E9233E245ED}"/>
              </a:ext>
            </a:extLst>
          </p:cNvPr>
          <p:cNvGrpSpPr/>
          <p:nvPr/>
        </p:nvGrpSpPr>
        <p:grpSpPr>
          <a:xfrm>
            <a:off x="2377613" y="1440715"/>
            <a:ext cx="878317" cy="951123"/>
            <a:chOff x="2377613" y="1440715"/>
            <a:chExt cx="878317" cy="951123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B68CE3E0-3A6E-5635-85FA-C04444DEF230}"/>
                </a:ext>
              </a:extLst>
            </p:cNvPr>
            <p:cNvCxnSpPr/>
            <p:nvPr/>
          </p:nvCxnSpPr>
          <p:spPr>
            <a:xfrm>
              <a:off x="2816772" y="1440715"/>
              <a:ext cx="0" cy="66384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62D9832-1838-76E9-350B-912BE4DCAC7C}"/>
                </a:ext>
              </a:extLst>
            </p:cNvPr>
            <p:cNvSpPr txBox="1"/>
            <p:nvPr/>
          </p:nvSpPr>
          <p:spPr>
            <a:xfrm>
              <a:off x="2377613" y="2022506"/>
              <a:ext cx="8783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effectLst/>
                  <a:latin typeface="CMR10"/>
                </a:rPr>
                <a:t>(</a:t>
              </a:r>
              <a:r>
                <a:rPr lang="en-US" sz="1800" dirty="0">
                  <a:effectLst/>
                  <a:latin typeface="CMMI10"/>
                </a:rPr>
                <a:t>x, y, z</a:t>
              </a:r>
              <a:r>
                <a:rPr lang="en-US" sz="1800" dirty="0">
                  <a:effectLst/>
                  <a:latin typeface="CMR10"/>
                </a:rPr>
                <a:t>) </a:t>
              </a:r>
              <a:endParaRPr 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6EAC686-76C7-2296-6722-D005426A2713}"/>
              </a:ext>
            </a:extLst>
          </p:cNvPr>
          <p:cNvGrpSpPr/>
          <p:nvPr/>
        </p:nvGrpSpPr>
        <p:grpSpPr>
          <a:xfrm>
            <a:off x="1173889" y="1440715"/>
            <a:ext cx="345989" cy="942767"/>
            <a:chOff x="1173889" y="1440715"/>
            <a:chExt cx="345989" cy="942767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09C9E76-4EEC-2057-B492-7538B327EA81}"/>
                </a:ext>
              </a:extLst>
            </p:cNvPr>
            <p:cNvCxnSpPr/>
            <p:nvPr/>
          </p:nvCxnSpPr>
          <p:spPr>
            <a:xfrm>
              <a:off x="1282262" y="1440715"/>
              <a:ext cx="0" cy="58179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152CCE6-2DB3-ED0E-B242-0CD66B2761B7}"/>
                </a:ext>
              </a:extLst>
            </p:cNvPr>
            <p:cNvSpPr txBox="1"/>
            <p:nvPr/>
          </p:nvSpPr>
          <p:spPr>
            <a:xfrm>
              <a:off x="1173889" y="2014150"/>
              <a:ext cx="3459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effectLst/>
                  <a:latin typeface="CMMI10"/>
                </a:rPr>
                <a:t>f </a:t>
              </a:r>
              <a:endParaRPr lang="en-US" dirty="0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6F01A547-C0D3-DACB-9A7C-40AB2395A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724" y="3054311"/>
            <a:ext cx="736600" cy="73660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CE4C22B7-F8FD-D516-FDF2-97016E308B8B}"/>
              </a:ext>
            </a:extLst>
          </p:cNvPr>
          <p:cNvGrpSpPr/>
          <p:nvPr/>
        </p:nvGrpSpPr>
        <p:grpSpPr>
          <a:xfrm>
            <a:off x="7633108" y="4979773"/>
            <a:ext cx="1341265" cy="1075380"/>
            <a:chOff x="7633108" y="4979773"/>
            <a:chExt cx="1341265" cy="1075380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08657109-15FC-08A6-0E77-77D98AA076F3}"/>
                </a:ext>
              </a:extLst>
            </p:cNvPr>
            <p:cNvCxnSpPr/>
            <p:nvPr/>
          </p:nvCxnSpPr>
          <p:spPr>
            <a:xfrm>
              <a:off x="8303741" y="4979773"/>
              <a:ext cx="0" cy="75376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873B820-05B3-5BB9-E87A-2EC4CC1CD331}"/>
                </a:ext>
              </a:extLst>
            </p:cNvPr>
            <p:cNvSpPr txBox="1"/>
            <p:nvPr/>
          </p:nvSpPr>
          <p:spPr>
            <a:xfrm>
              <a:off x="7633108" y="5685821"/>
              <a:ext cx="13412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effectLst/>
                  <a:latin typeface="CMMI10"/>
                </a:rPr>
                <a:t>K </a:t>
              </a:r>
              <a:r>
                <a:rPr lang="en-US" sz="1800" dirty="0">
                  <a:effectLst/>
                  <a:latin typeface="NimbusRomNo9L"/>
                </a:rPr>
                <a:t>neighbors </a:t>
              </a:r>
              <a:endParaRPr lang="en-US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DDB2F9D-3E5C-2824-1CE6-040C602C8DDC}"/>
              </a:ext>
            </a:extLst>
          </p:cNvPr>
          <p:cNvGrpSpPr/>
          <p:nvPr/>
        </p:nvGrpSpPr>
        <p:grpSpPr>
          <a:xfrm>
            <a:off x="1723811" y="4979773"/>
            <a:ext cx="2185919" cy="1076408"/>
            <a:chOff x="1723811" y="4979773"/>
            <a:chExt cx="2185919" cy="1076408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CF0A9DA3-85E2-A47F-960D-28285D5FC390}"/>
                </a:ext>
              </a:extLst>
            </p:cNvPr>
            <p:cNvCxnSpPr/>
            <p:nvPr/>
          </p:nvCxnSpPr>
          <p:spPr>
            <a:xfrm>
              <a:off x="2816771" y="4979773"/>
              <a:ext cx="0" cy="70604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09C601D-BCD4-A80C-8BF7-35BBCCF487D5}"/>
                </a:ext>
              </a:extLst>
            </p:cNvPr>
            <p:cNvSpPr txBox="1"/>
            <p:nvPr/>
          </p:nvSpPr>
          <p:spPr>
            <a:xfrm>
              <a:off x="1723811" y="5686849"/>
              <a:ext cx="2185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effectLst/>
                  <a:latin typeface="NimbusRomNo9L"/>
                </a:rPr>
                <a:t>aggregation function </a:t>
              </a:r>
              <a:endParaRPr lang="en-US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3651C51-DFAF-C6F0-9F2B-F21776094CB4}"/>
              </a:ext>
            </a:extLst>
          </p:cNvPr>
          <p:cNvGrpSpPr/>
          <p:nvPr/>
        </p:nvGrpSpPr>
        <p:grpSpPr>
          <a:xfrm>
            <a:off x="2225903" y="4979773"/>
            <a:ext cx="3367653" cy="1499976"/>
            <a:chOff x="2225903" y="4979773"/>
            <a:chExt cx="3367653" cy="1499976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E91E0CD-9CC2-42F3-76AA-FE39DC6DC3F0}"/>
                </a:ext>
              </a:extLst>
            </p:cNvPr>
            <p:cNvCxnSpPr/>
            <p:nvPr/>
          </p:nvCxnSpPr>
          <p:spPr>
            <a:xfrm>
              <a:off x="3459892" y="4979773"/>
              <a:ext cx="0" cy="123567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09A78A6-63A3-053C-FF68-4A24796A39A9}"/>
                </a:ext>
              </a:extLst>
            </p:cNvPr>
            <p:cNvSpPr txBox="1"/>
            <p:nvPr/>
          </p:nvSpPr>
          <p:spPr>
            <a:xfrm>
              <a:off x="2225903" y="6110417"/>
              <a:ext cx="3367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effectLst/>
                  <a:latin typeface="NimbusRomNo9L"/>
                </a:rPr>
                <a:t>local feature extraction function </a:t>
              </a:r>
              <a:endParaRPr lang="en-US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2C80B87-D616-5498-EC06-610ED1ED52CC}"/>
              </a:ext>
            </a:extLst>
          </p:cNvPr>
          <p:cNvGrpSpPr/>
          <p:nvPr/>
        </p:nvGrpSpPr>
        <p:grpSpPr>
          <a:xfrm>
            <a:off x="3437116" y="4979773"/>
            <a:ext cx="5377691" cy="726645"/>
            <a:chOff x="3437116" y="4979773"/>
            <a:chExt cx="5377691" cy="726645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CCDA2413-CD44-8CB0-24D2-9261D44BC3E2}"/>
                </a:ext>
              </a:extLst>
            </p:cNvPr>
            <p:cNvCxnSpPr/>
            <p:nvPr/>
          </p:nvCxnSpPr>
          <p:spPr>
            <a:xfrm>
              <a:off x="4324865" y="4979773"/>
              <a:ext cx="0" cy="46955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93E2F5E-3ECC-5586-FF11-AF9ED544DAC7}"/>
                </a:ext>
              </a:extLst>
            </p:cNvPr>
            <p:cNvSpPr txBox="1"/>
            <p:nvPr/>
          </p:nvSpPr>
          <p:spPr>
            <a:xfrm>
              <a:off x="3437116" y="5337086"/>
              <a:ext cx="5377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effectLst/>
                  <a:latin typeface="CMMI10"/>
                </a:rPr>
                <a:t>f</a:t>
              </a:r>
              <a:r>
                <a:rPr lang="en-US" sz="1800" baseline="-25000" dirty="0" err="1">
                  <a:effectLst/>
                  <a:latin typeface="CMMI7"/>
                </a:rPr>
                <a:t>i,j</a:t>
              </a:r>
              <a:r>
                <a:rPr lang="en-US" sz="1800" baseline="-25000" dirty="0">
                  <a:effectLst/>
                  <a:latin typeface="CMMI7"/>
                </a:rPr>
                <a:t> </a:t>
              </a:r>
              <a:r>
                <a:rPr lang="en-US" sz="1800" dirty="0">
                  <a:effectLst/>
                  <a:latin typeface="NimbusRomNo9L"/>
                </a:rPr>
                <a:t>is the </a:t>
              </a:r>
              <a:r>
                <a:rPr lang="en-US" sz="1800" dirty="0" err="1">
                  <a:effectLst/>
                  <a:latin typeface="CMMI10"/>
                </a:rPr>
                <a:t>j</a:t>
              </a:r>
              <a:r>
                <a:rPr lang="en-US" sz="1800" baseline="30000" dirty="0" err="1">
                  <a:effectLst/>
                  <a:latin typeface="NimbusRomNo9L"/>
                </a:rPr>
                <a:t>th</a:t>
              </a:r>
              <a:r>
                <a:rPr lang="en-US" sz="1800" baseline="30000" dirty="0">
                  <a:effectLst/>
                  <a:latin typeface="NimbusRomNo9L"/>
                </a:rPr>
                <a:t> </a:t>
              </a:r>
              <a:r>
                <a:rPr lang="en-US" sz="1800" dirty="0">
                  <a:effectLst/>
                  <a:latin typeface="NimbusRomNo9L"/>
                </a:rPr>
                <a:t>neighbor point feature of </a:t>
              </a:r>
              <a:r>
                <a:rPr lang="en-US" sz="1800" dirty="0" err="1">
                  <a:effectLst/>
                  <a:latin typeface="CMMI10"/>
                </a:rPr>
                <a:t>i</a:t>
              </a:r>
              <a:r>
                <a:rPr lang="en-US" sz="1800" baseline="30000" dirty="0" err="1">
                  <a:effectLst/>
                  <a:latin typeface="NimbusRomNo9L"/>
                </a:rPr>
                <a:t>th</a:t>
              </a:r>
              <a:r>
                <a:rPr lang="en-US" sz="1800" dirty="0">
                  <a:effectLst/>
                  <a:latin typeface="NimbusRomNo9L"/>
                </a:rPr>
                <a:t> sampled point </a:t>
              </a:r>
              <a:endParaRPr lang="en-US" dirty="0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FED37E09-8F5C-5884-7315-4D5CACE9D092}"/>
              </a:ext>
            </a:extLst>
          </p:cNvPr>
          <p:cNvSpPr txBox="1"/>
          <p:nvPr/>
        </p:nvSpPr>
        <p:spPr>
          <a:xfrm>
            <a:off x="840259" y="98854"/>
            <a:ext cx="55407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/>
                <a:latin typeface="NimbusRomNo9L"/>
              </a:rPr>
              <a:t>REVISITING POINT-BASED METHODS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2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F5EF8D-A64D-6D78-843C-CA136ABC4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512" y="793213"/>
            <a:ext cx="10923174" cy="6158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988D35-8B0B-CE36-C160-E03B668B128E}"/>
              </a:ext>
            </a:extLst>
          </p:cNvPr>
          <p:cNvSpPr txBox="1"/>
          <p:nvPr/>
        </p:nvSpPr>
        <p:spPr>
          <a:xfrm>
            <a:off x="556054" y="407773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RSCNN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3E674AF-7A33-CA06-76DB-48F67AC64114}"/>
              </a:ext>
            </a:extLst>
          </p:cNvPr>
          <p:cNvGrpSpPr/>
          <p:nvPr/>
        </p:nvGrpSpPr>
        <p:grpSpPr>
          <a:xfrm>
            <a:off x="556054" y="2705267"/>
            <a:ext cx="9166654" cy="1300571"/>
            <a:chOff x="556054" y="2532269"/>
            <a:chExt cx="9166654" cy="13005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4049DC5-A489-8738-411E-8812091488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50308" y="2703889"/>
              <a:ext cx="7772400" cy="1128951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674E42A-36CE-C874-ABB4-3F02C987264C}"/>
                </a:ext>
              </a:extLst>
            </p:cNvPr>
            <p:cNvSpPr txBox="1"/>
            <p:nvPr/>
          </p:nvSpPr>
          <p:spPr>
            <a:xfrm>
              <a:off x="556054" y="2532269"/>
              <a:ext cx="19168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effectLst/>
                  <a:latin typeface="NimbusRomNo9L"/>
                </a:rPr>
                <a:t>Point Transformer </a:t>
              </a:r>
              <a:endParaRPr lang="en-US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0C7074C-CC72-6ADB-02CB-4781615C759D}"/>
              </a:ext>
            </a:extLst>
          </p:cNvPr>
          <p:cNvGrpSpPr/>
          <p:nvPr/>
        </p:nvGrpSpPr>
        <p:grpSpPr>
          <a:xfrm>
            <a:off x="7267041" y="3519866"/>
            <a:ext cx="4194789" cy="1580347"/>
            <a:chOff x="7267041" y="3346868"/>
            <a:chExt cx="4194789" cy="1580347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4A5EF2DE-2000-7BC7-A0FD-A258ACF73F6F}"/>
                </a:ext>
              </a:extLst>
            </p:cNvPr>
            <p:cNvCxnSpPr/>
            <p:nvPr/>
          </p:nvCxnSpPr>
          <p:spPr>
            <a:xfrm>
              <a:off x="7267041" y="3346868"/>
              <a:ext cx="2570642" cy="119360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07F80D08-B5D7-493A-A55C-973931503D61}"/>
                </a:ext>
              </a:extLst>
            </p:cNvPr>
            <p:cNvCxnSpPr/>
            <p:nvPr/>
          </p:nvCxnSpPr>
          <p:spPr>
            <a:xfrm>
              <a:off x="9385738" y="3346868"/>
              <a:ext cx="430924" cy="122463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450D5B5-DC00-3977-6385-B95D30FCB617}"/>
                </a:ext>
              </a:extLst>
            </p:cNvPr>
            <p:cNvSpPr txBox="1"/>
            <p:nvPr/>
          </p:nvSpPr>
          <p:spPr>
            <a:xfrm>
              <a:off x="8796998" y="4557883"/>
              <a:ext cx="26648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effectLst/>
                  <a:latin typeface="NimbusRomNo9L"/>
                </a:rPr>
                <a:t>relative position encoding </a:t>
              </a:r>
              <a:endParaRPr lang="en-US" dirty="0"/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28DECE8B-8F2B-868A-5B4A-0BDFA7CA70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2660" y="5040506"/>
            <a:ext cx="1913508" cy="469742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850F3621-6039-BBDC-F50E-7AD95D3B7903}"/>
              </a:ext>
            </a:extLst>
          </p:cNvPr>
          <p:cNvSpPr txBox="1"/>
          <p:nvPr/>
        </p:nvSpPr>
        <p:spPr>
          <a:xfrm>
            <a:off x="1397876" y="6007516"/>
            <a:ext cx="7512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effectLst/>
                <a:latin typeface="NimbusRomNo9L"/>
              </a:rPr>
              <a:t>computational complexity is largely increased </a:t>
            </a:r>
            <a:r>
              <a:rPr lang="en-US" sz="1800" dirty="0">
                <a:effectLst/>
                <a:latin typeface="NimbusRomNo9L"/>
                <a:sym typeface="Wingdings" pitchFamily="2" charset="2"/>
              </a:rPr>
              <a:t> </a:t>
            </a:r>
            <a:r>
              <a:rPr lang="en-US" sz="1800" dirty="0">
                <a:effectLst/>
                <a:latin typeface="NimbusRomNo9L"/>
              </a:rPr>
              <a:t>prohibitive inference latency 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8F400C6-BEF8-69F7-5921-A5137C1ED20E}"/>
              </a:ext>
            </a:extLst>
          </p:cNvPr>
          <p:cNvSpPr txBox="1"/>
          <p:nvPr/>
        </p:nvSpPr>
        <p:spPr>
          <a:xfrm>
            <a:off x="1397876" y="6419266"/>
            <a:ext cx="6339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effectLst/>
                <a:latin typeface="NimbusRomNo9L"/>
              </a:rPr>
              <a:t>performance gain has started to saturate on popular benchmarks </a:t>
            </a:r>
            <a:endParaRPr lang="en-US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A709540-63F9-1893-71AC-E355C1C9BF82}"/>
              </a:ext>
            </a:extLst>
          </p:cNvPr>
          <p:cNvGrpSpPr/>
          <p:nvPr/>
        </p:nvGrpSpPr>
        <p:grpSpPr>
          <a:xfrm>
            <a:off x="7014125" y="1322173"/>
            <a:ext cx="1446230" cy="839126"/>
            <a:chOff x="7014125" y="1322173"/>
            <a:chExt cx="1446230" cy="839126"/>
          </a:xfrm>
        </p:grpSpPr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36EEF594-79DB-AA39-ACEC-912E906F1C56}"/>
                </a:ext>
              </a:extLst>
            </p:cNvPr>
            <p:cNvCxnSpPr/>
            <p:nvPr/>
          </p:nvCxnSpPr>
          <p:spPr>
            <a:xfrm>
              <a:off x="7698259" y="1322173"/>
              <a:ext cx="0" cy="4572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FE29572-9845-F62F-734E-35607363E746}"/>
                </a:ext>
              </a:extLst>
            </p:cNvPr>
            <p:cNvSpPr txBox="1"/>
            <p:nvPr/>
          </p:nvSpPr>
          <p:spPr>
            <a:xfrm>
              <a:off x="7014125" y="1791967"/>
              <a:ext cx="14462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anchor point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8A4D90E-2ABF-03CE-979A-F39E389FA696}"/>
              </a:ext>
            </a:extLst>
          </p:cNvPr>
          <p:cNvGrpSpPr/>
          <p:nvPr/>
        </p:nvGrpSpPr>
        <p:grpSpPr>
          <a:xfrm>
            <a:off x="5710758" y="1322173"/>
            <a:ext cx="3674980" cy="1307561"/>
            <a:chOff x="5710758" y="1322173"/>
            <a:chExt cx="3674980" cy="1307561"/>
          </a:xfrm>
        </p:grpSpPr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0FB41A78-0ED7-90D0-1635-BAD159E60329}"/>
                </a:ext>
              </a:extLst>
            </p:cNvPr>
            <p:cNvCxnSpPr/>
            <p:nvPr/>
          </p:nvCxnSpPr>
          <p:spPr>
            <a:xfrm>
              <a:off x="7014125" y="1322173"/>
              <a:ext cx="0" cy="96382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C09FA67-C4A9-6104-A749-254BACCFAC6A}"/>
                </a:ext>
              </a:extLst>
            </p:cNvPr>
            <p:cNvSpPr txBox="1"/>
            <p:nvPr/>
          </p:nvSpPr>
          <p:spPr>
            <a:xfrm>
              <a:off x="5710758" y="2260402"/>
              <a:ext cx="36749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effectLst/>
                  <a:latin typeface="CMMI10"/>
                </a:rPr>
                <a:t>j</a:t>
              </a:r>
              <a:r>
                <a:rPr lang="en-US" sz="1800" baseline="30000" dirty="0" err="1">
                  <a:effectLst/>
                  <a:latin typeface="NimbusRomNo9L"/>
                </a:rPr>
                <a:t>th</a:t>
              </a:r>
              <a:r>
                <a:rPr lang="en-US" sz="1800" baseline="30000" dirty="0">
                  <a:effectLst/>
                  <a:latin typeface="NimbusRomNo9L"/>
                </a:rPr>
                <a:t> </a:t>
              </a:r>
              <a:r>
                <a:rPr lang="en-US" sz="1800" dirty="0">
                  <a:effectLst/>
                  <a:latin typeface="NimbusRomNo9L"/>
                </a:rPr>
                <a:t>neighbor point of </a:t>
              </a:r>
              <a:r>
                <a:rPr lang="en-US" sz="1800" dirty="0" err="1">
                  <a:effectLst/>
                  <a:latin typeface="CMMI10"/>
                </a:rPr>
                <a:t>i</a:t>
              </a:r>
              <a:r>
                <a:rPr lang="en-US" sz="1800" baseline="30000" dirty="0" err="1">
                  <a:effectLst/>
                  <a:latin typeface="NimbusRomNo9L"/>
                </a:rPr>
                <a:t>th</a:t>
              </a:r>
              <a:r>
                <a:rPr lang="en-US" sz="1800" dirty="0">
                  <a:effectLst/>
                  <a:latin typeface="NimbusRomNo9L"/>
                </a:rPr>
                <a:t> sampled point</a:t>
              </a:r>
              <a:endParaRPr lang="en-US" dirty="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830238D-96AA-43FB-270D-5810E5EFC5B5}"/>
              </a:ext>
            </a:extLst>
          </p:cNvPr>
          <p:cNvGrpSpPr/>
          <p:nvPr/>
        </p:nvGrpSpPr>
        <p:grpSpPr>
          <a:xfrm>
            <a:off x="5212296" y="1322173"/>
            <a:ext cx="1767407" cy="796386"/>
            <a:chOff x="5212296" y="1322173"/>
            <a:chExt cx="1767407" cy="796386"/>
          </a:xfrm>
        </p:grpSpPr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20689C40-0FA9-C460-9E30-DF50B771B2C0}"/>
                </a:ext>
              </a:extLst>
            </p:cNvPr>
            <p:cNvCxnSpPr/>
            <p:nvPr/>
          </p:nvCxnSpPr>
          <p:spPr>
            <a:xfrm>
              <a:off x="6024553" y="1322173"/>
              <a:ext cx="0" cy="46979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8E4DA51-33EC-5624-4B77-5A027E36FCC5}"/>
                </a:ext>
              </a:extLst>
            </p:cNvPr>
            <p:cNvSpPr txBox="1"/>
            <p:nvPr/>
          </p:nvSpPr>
          <p:spPr>
            <a:xfrm>
              <a:off x="5212296" y="1749227"/>
              <a:ext cx="17674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relative position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A55118C-C68F-2C0A-AD19-7E5C8445B5B9}"/>
              </a:ext>
            </a:extLst>
          </p:cNvPr>
          <p:cNvGrpSpPr/>
          <p:nvPr/>
        </p:nvGrpSpPr>
        <p:grpSpPr>
          <a:xfrm>
            <a:off x="3132549" y="1409094"/>
            <a:ext cx="2021644" cy="837401"/>
            <a:chOff x="3132549" y="1409094"/>
            <a:chExt cx="2021644" cy="837401"/>
          </a:xfrm>
        </p:grpSpPr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23A5D58B-9D2A-27BE-78E4-09D36B9FAE20}"/>
                </a:ext>
              </a:extLst>
            </p:cNvPr>
            <p:cNvCxnSpPr/>
            <p:nvPr/>
          </p:nvCxnSpPr>
          <p:spPr>
            <a:xfrm>
              <a:off x="4250724" y="1409094"/>
              <a:ext cx="0" cy="52479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978F84D-E0F1-2A82-9F20-B772C04C7B3F}"/>
                </a:ext>
              </a:extLst>
            </p:cNvPr>
            <p:cNvSpPr txBox="1"/>
            <p:nvPr/>
          </p:nvSpPr>
          <p:spPr>
            <a:xfrm>
              <a:off x="3132549" y="1877163"/>
              <a:ext cx="2021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Euclidian distance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4A3CEF4-3AC9-3FF9-BD31-D898464A7FAC}"/>
              </a:ext>
            </a:extLst>
          </p:cNvPr>
          <p:cNvGrpSpPr/>
          <p:nvPr/>
        </p:nvGrpSpPr>
        <p:grpSpPr>
          <a:xfrm>
            <a:off x="1261351" y="1322173"/>
            <a:ext cx="2010743" cy="990994"/>
            <a:chOff x="1261351" y="1322173"/>
            <a:chExt cx="2010743" cy="990994"/>
          </a:xfrm>
        </p:grpSpPr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A627396A-D72C-AAD3-87DC-F06F28FBB71D}"/>
                </a:ext>
              </a:extLst>
            </p:cNvPr>
            <p:cNvCxnSpPr/>
            <p:nvPr/>
          </p:nvCxnSpPr>
          <p:spPr>
            <a:xfrm>
              <a:off x="2360141" y="1322173"/>
              <a:ext cx="0" cy="34932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D7B4F51-269E-A1D2-3F22-7C0BD27C7C8A}"/>
                </a:ext>
              </a:extLst>
            </p:cNvPr>
            <p:cNvSpPr txBox="1"/>
            <p:nvPr/>
          </p:nvSpPr>
          <p:spPr>
            <a:xfrm>
              <a:off x="1261351" y="1666836"/>
              <a:ext cx="20107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>
                  <a:effectLst/>
                  <a:latin typeface="NimbusRomNo9L"/>
                </a:rPr>
                <a:t>small network </a:t>
              </a:r>
              <a:endParaRPr lang="en-US" dirty="0"/>
            </a:p>
            <a:p>
              <a:pPr algn="ctr"/>
              <a:r>
                <a:rPr lang="en-US" dirty="0"/>
                <a:t>(FC,BN,activation)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4C56F3D-C831-267F-1714-11F2BE8ABF7D}"/>
              </a:ext>
            </a:extLst>
          </p:cNvPr>
          <p:cNvGrpSpPr/>
          <p:nvPr/>
        </p:nvGrpSpPr>
        <p:grpSpPr>
          <a:xfrm>
            <a:off x="4250724" y="3519866"/>
            <a:ext cx="3867665" cy="1792175"/>
            <a:chOff x="4250724" y="2481892"/>
            <a:chExt cx="3867665" cy="179217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187DD9F-B9A1-D8DE-11B6-3A3CE953F521}"/>
                </a:ext>
              </a:extLst>
            </p:cNvPr>
            <p:cNvSpPr txBox="1"/>
            <p:nvPr/>
          </p:nvSpPr>
          <p:spPr>
            <a:xfrm>
              <a:off x="4782065" y="3904735"/>
              <a:ext cx="24849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effectLst/>
                  <a:latin typeface="NimbusRomNo9L"/>
                </a:rPr>
                <a:t>linear mapping function </a:t>
              </a:r>
              <a:endParaRPr lang="en-US" dirty="0"/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0AF18832-9E7B-8F07-A5F4-9DD42D666B28}"/>
                </a:ext>
              </a:extLst>
            </p:cNvPr>
            <p:cNvCxnSpPr/>
            <p:nvPr/>
          </p:nvCxnSpPr>
          <p:spPr>
            <a:xfrm>
              <a:off x="4250724" y="2570205"/>
              <a:ext cx="1248033" cy="133453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279B548-C75B-B928-29A9-7005CDE94878}"/>
                </a:ext>
              </a:extLst>
            </p:cNvPr>
            <p:cNvCxnSpPr>
              <a:cxnSpLocks/>
            </p:cNvCxnSpPr>
            <p:nvPr/>
          </p:nvCxnSpPr>
          <p:spPr>
            <a:xfrm>
              <a:off x="4683211" y="2570205"/>
              <a:ext cx="951470" cy="133453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668308AB-6CA6-3490-855E-88D532A05844}"/>
                </a:ext>
              </a:extLst>
            </p:cNvPr>
            <p:cNvCxnSpPr>
              <a:cxnSpLocks/>
            </p:cNvCxnSpPr>
            <p:nvPr/>
          </p:nvCxnSpPr>
          <p:spPr>
            <a:xfrm>
              <a:off x="5836508" y="2570205"/>
              <a:ext cx="0" cy="133453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E12765F-B327-4470-8A58-B0E4D028F75D}"/>
                </a:ext>
              </a:extLst>
            </p:cNvPr>
            <p:cNvCxnSpPr>
              <a:endCxn id="5" idx="0"/>
            </p:cNvCxnSpPr>
            <p:nvPr/>
          </p:nvCxnSpPr>
          <p:spPr>
            <a:xfrm flipH="1">
              <a:off x="6024553" y="2481892"/>
              <a:ext cx="2093836" cy="142284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A8E0AC2-C5AE-DA21-6B43-7ED7439B5D86}"/>
              </a:ext>
            </a:extLst>
          </p:cNvPr>
          <p:cNvGrpSpPr/>
          <p:nvPr/>
        </p:nvGrpSpPr>
        <p:grpSpPr>
          <a:xfrm>
            <a:off x="2823114" y="3608179"/>
            <a:ext cx="2335832" cy="2271401"/>
            <a:chOff x="2823114" y="2570205"/>
            <a:chExt cx="2335832" cy="2271401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39723C5-E063-D0D4-2B93-608492A302AC}"/>
                </a:ext>
              </a:extLst>
            </p:cNvPr>
            <p:cNvCxnSpPr/>
            <p:nvPr/>
          </p:nvCxnSpPr>
          <p:spPr>
            <a:xfrm>
              <a:off x="3842951" y="2570205"/>
              <a:ext cx="0" cy="194001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FDDBC78-56FC-1540-9C23-C1990752BBF3}"/>
                </a:ext>
              </a:extLst>
            </p:cNvPr>
            <p:cNvSpPr txBox="1"/>
            <p:nvPr/>
          </p:nvSpPr>
          <p:spPr>
            <a:xfrm>
              <a:off x="2823114" y="4472274"/>
              <a:ext cx="23358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effectLst/>
                  <a:latin typeface="NimbusRomNo9L"/>
                </a:rPr>
                <a:t>softmax normalization </a:t>
              </a:r>
              <a:endParaRPr lang="en-US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6585B8A-A03D-6873-2E5E-CF510308F6EF}"/>
              </a:ext>
            </a:extLst>
          </p:cNvPr>
          <p:cNvGrpSpPr/>
          <p:nvPr/>
        </p:nvGrpSpPr>
        <p:grpSpPr>
          <a:xfrm>
            <a:off x="7113370" y="3519866"/>
            <a:ext cx="2010037" cy="1080753"/>
            <a:chOff x="7113370" y="2481892"/>
            <a:chExt cx="2010037" cy="1080753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C9E0419-E248-CC82-3F76-A5DCDBA24A2B}"/>
                </a:ext>
              </a:extLst>
            </p:cNvPr>
            <p:cNvCxnSpPr/>
            <p:nvPr/>
          </p:nvCxnSpPr>
          <p:spPr>
            <a:xfrm>
              <a:off x="7698259" y="2481892"/>
              <a:ext cx="0" cy="71142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05AFF6D-9CD6-A4C4-03A8-41B204A794F4}"/>
                </a:ext>
              </a:extLst>
            </p:cNvPr>
            <p:cNvSpPr txBox="1"/>
            <p:nvPr/>
          </p:nvSpPr>
          <p:spPr>
            <a:xfrm>
              <a:off x="7113370" y="3193313"/>
              <a:ext cx="20100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effectLst/>
                  <a:latin typeface="NimbusRomNo9L"/>
                </a:rPr>
                <a:t>Hadamard product </a:t>
              </a:r>
              <a:endParaRPr lang="en-US" dirty="0"/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A4C03C14-00F8-4952-B99D-A0B570131DCD}"/>
              </a:ext>
            </a:extLst>
          </p:cNvPr>
          <p:cNvSpPr txBox="1"/>
          <p:nvPr/>
        </p:nvSpPr>
        <p:spPr>
          <a:xfrm>
            <a:off x="840259" y="98854"/>
            <a:ext cx="55407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/>
                <a:latin typeface="NimbusRomNo9L"/>
              </a:rPr>
              <a:t>REVISITING POINT-BASED METHODS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7CEAA628-39AA-58E4-B993-0CC97CBC46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2181" y="1525788"/>
            <a:ext cx="2203866" cy="385862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FF021645-E463-B8FD-B257-1D692C17DB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50474" y="5976271"/>
            <a:ext cx="1135694" cy="51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70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F31FC4-3134-F23A-CB61-2045313E32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636" y="4730670"/>
            <a:ext cx="7772400" cy="6338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E8AA6B-475E-955E-9302-AA7242E7D0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591" y="13137"/>
            <a:ext cx="10153195" cy="449110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76760AE-BD6C-A00B-085C-6D63BB661BF8}"/>
              </a:ext>
            </a:extLst>
          </p:cNvPr>
          <p:cNvGrpSpPr/>
          <p:nvPr/>
        </p:nvGrpSpPr>
        <p:grpSpPr>
          <a:xfrm>
            <a:off x="3058511" y="5364515"/>
            <a:ext cx="2578719" cy="1136077"/>
            <a:chOff x="3058511" y="5364515"/>
            <a:chExt cx="2578719" cy="113607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0DC6B26-76C6-484F-75B6-E31046F04A6B}"/>
                </a:ext>
              </a:extLst>
            </p:cNvPr>
            <p:cNvSpPr txBox="1"/>
            <p:nvPr/>
          </p:nvSpPr>
          <p:spPr>
            <a:xfrm>
              <a:off x="3058511" y="5854261"/>
              <a:ext cx="25787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>
                  <a:effectLst/>
                  <a:latin typeface="NimbusRomNo9L"/>
                </a:rPr>
                <a:t>residual point MLP blocks</a:t>
              </a:r>
            </a:p>
            <a:p>
              <a:pPr algn="ctr"/>
              <a:r>
                <a:rPr lang="en-US" dirty="0"/>
                <a:t>(FC,BN,activation)</a:t>
              </a:r>
              <a:r>
                <a:rPr lang="en-US" sz="1800" dirty="0">
                  <a:effectLst/>
                  <a:latin typeface="NimbusRomNo9L"/>
                </a:rPr>
                <a:t> </a:t>
              </a:r>
              <a:endParaRPr lang="en-US" dirty="0"/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7083AE4B-969F-F125-C1D3-669D8B4CDE7E}"/>
                </a:ext>
              </a:extLst>
            </p:cNvPr>
            <p:cNvCxnSpPr>
              <a:cxnSpLocks/>
              <a:endCxn id="4" idx="0"/>
            </p:cNvCxnSpPr>
            <p:nvPr/>
          </p:nvCxnSpPr>
          <p:spPr>
            <a:xfrm>
              <a:off x="3478924" y="5364515"/>
              <a:ext cx="868947" cy="48974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F7FEDC1-D827-3438-312D-63FFA94892BD}"/>
                </a:ext>
              </a:extLst>
            </p:cNvPr>
            <p:cNvCxnSpPr>
              <a:endCxn id="4" idx="0"/>
            </p:cNvCxnSpPr>
            <p:nvPr/>
          </p:nvCxnSpPr>
          <p:spPr>
            <a:xfrm flipH="1">
              <a:off x="4347871" y="5364515"/>
              <a:ext cx="823219" cy="48974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8872530-EA4B-E16A-3E11-7F735E22900A}"/>
              </a:ext>
            </a:extLst>
          </p:cNvPr>
          <p:cNvGrpSpPr/>
          <p:nvPr/>
        </p:nvGrpSpPr>
        <p:grpSpPr>
          <a:xfrm>
            <a:off x="4772705" y="5364515"/>
            <a:ext cx="3995196" cy="1228410"/>
            <a:chOff x="4772705" y="5364515"/>
            <a:chExt cx="3995196" cy="1228410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89D4B554-B0D9-49AA-843B-1A6FC3BDA8CF}"/>
                </a:ext>
              </a:extLst>
            </p:cNvPr>
            <p:cNvCxnSpPr/>
            <p:nvPr/>
          </p:nvCxnSpPr>
          <p:spPr>
            <a:xfrm>
              <a:off x="5412259" y="5364515"/>
              <a:ext cx="803190" cy="85907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A027A12-F75B-9EC0-296B-AC2AEA32967F}"/>
                </a:ext>
              </a:extLst>
            </p:cNvPr>
            <p:cNvSpPr txBox="1"/>
            <p:nvPr/>
          </p:nvSpPr>
          <p:spPr>
            <a:xfrm>
              <a:off x="4772705" y="6223593"/>
              <a:ext cx="39951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effectLst/>
                  <a:latin typeface="NimbusRomNo9L"/>
                </a:rPr>
                <a:t>learn shared weights from a local region </a:t>
              </a:r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8182A81-AD86-B9FC-8014-AC5B7F150583}"/>
              </a:ext>
            </a:extLst>
          </p:cNvPr>
          <p:cNvGrpSpPr/>
          <p:nvPr/>
        </p:nvGrpSpPr>
        <p:grpSpPr>
          <a:xfrm>
            <a:off x="170914" y="5263978"/>
            <a:ext cx="3285515" cy="1144281"/>
            <a:chOff x="170914" y="5263978"/>
            <a:chExt cx="3285515" cy="1144281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B2B4E5E-1BA3-858F-6074-45A93C1AF196}"/>
                </a:ext>
              </a:extLst>
            </p:cNvPr>
            <p:cNvCxnSpPr/>
            <p:nvPr/>
          </p:nvCxnSpPr>
          <p:spPr>
            <a:xfrm flipH="1">
              <a:off x="1729946" y="5263978"/>
              <a:ext cx="1470454" cy="77494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C00C53C-1B8C-3E8C-19F0-D436C64677A8}"/>
                </a:ext>
              </a:extLst>
            </p:cNvPr>
            <p:cNvSpPr txBox="1"/>
            <p:nvPr/>
          </p:nvSpPr>
          <p:spPr>
            <a:xfrm>
              <a:off x="170914" y="6038927"/>
              <a:ext cx="3285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effectLst/>
                  <a:latin typeface="NimbusRomNo9L"/>
                </a:rPr>
                <a:t>extract deep aggregated features</a:t>
              </a:r>
              <a:endParaRPr lang="en-US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0CF6378-AA47-3EB8-E892-7BB5C59FB07E}"/>
              </a:ext>
            </a:extLst>
          </p:cNvPr>
          <p:cNvSpPr txBox="1"/>
          <p:nvPr/>
        </p:nvSpPr>
        <p:spPr>
          <a:xfrm>
            <a:off x="1371600" y="80409"/>
            <a:ext cx="4474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NimbusRomNo9L"/>
              </a:rPr>
              <a:t>FRAMEWORK OF POINTMLP </a:t>
            </a:r>
            <a:endParaRPr lang="en-US" sz="28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77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316795-CFC0-532E-7261-401611DD3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83" y="497358"/>
            <a:ext cx="6844613" cy="26783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70FB24-4E15-7193-621C-B6585C77F6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009" y="3083544"/>
            <a:ext cx="10601429" cy="141431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E82943D-78E1-4703-042E-9B50C7854E38}"/>
              </a:ext>
            </a:extLst>
          </p:cNvPr>
          <p:cNvGrpSpPr/>
          <p:nvPr/>
        </p:nvGrpSpPr>
        <p:grpSpPr>
          <a:xfrm>
            <a:off x="913009" y="5658881"/>
            <a:ext cx="3848101" cy="701761"/>
            <a:chOff x="328483" y="4945277"/>
            <a:chExt cx="2331995" cy="36458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9BB5886-D7FB-FFED-2F3E-A41C9E3CC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8483" y="4945277"/>
              <a:ext cx="1735095" cy="364589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13493C2-8B2D-980E-6579-A890BC73F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63578" y="4945277"/>
              <a:ext cx="596900" cy="31750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EDB70AE-4B72-6EBB-4212-CF2053DF1D5A}"/>
              </a:ext>
            </a:extLst>
          </p:cNvPr>
          <p:cNvGrpSpPr/>
          <p:nvPr/>
        </p:nvGrpSpPr>
        <p:grpSpPr>
          <a:xfrm>
            <a:off x="2471351" y="4065373"/>
            <a:ext cx="2693773" cy="1170845"/>
            <a:chOff x="2471351" y="4065373"/>
            <a:chExt cx="2693773" cy="1170845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97AEA816-1E49-6B9C-108D-0E619D64DB40}"/>
                </a:ext>
              </a:extLst>
            </p:cNvPr>
            <p:cNvCxnSpPr>
              <a:cxnSpLocks/>
            </p:cNvCxnSpPr>
            <p:nvPr/>
          </p:nvCxnSpPr>
          <p:spPr>
            <a:xfrm>
              <a:off x="2471351" y="4065373"/>
              <a:ext cx="976184" cy="83382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159CED41-7839-C48C-5366-A9ECFDA049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50789" y="4107203"/>
              <a:ext cx="1414335" cy="79199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CB332BB-E1CE-A133-29EB-68F366D37A90}"/>
                </a:ext>
              </a:extLst>
            </p:cNvPr>
            <p:cNvSpPr txBox="1"/>
            <p:nvPr/>
          </p:nvSpPr>
          <p:spPr>
            <a:xfrm>
              <a:off x="2628334" y="4866886"/>
              <a:ext cx="22449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effectLst/>
                  <a:latin typeface="NimbusRomNo9L"/>
                </a:rPr>
                <a:t>learnable parameters </a:t>
              </a:r>
              <a:endParaRPr lang="en-US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4C337A0-F0F9-ADB6-ED08-7E80C7AA3B55}"/>
              </a:ext>
            </a:extLst>
          </p:cNvPr>
          <p:cNvSpPr txBox="1"/>
          <p:nvPr/>
        </p:nvSpPr>
        <p:spPr>
          <a:xfrm>
            <a:off x="5165124" y="5244711"/>
            <a:ext cx="6940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effectLst/>
                <a:latin typeface="NimbusRomNo9L"/>
              </a:rPr>
              <a:t>reduce the channel number of the intermediate FC layer by a factor of </a:t>
            </a:r>
            <a:r>
              <a:rPr lang="en-US" sz="1800" i="1" dirty="0">
                <a:effectLst/>
                <a:latin typeface="CMMI10"/>
              </a:rPr>
              <a:t>r </a:t>
            </a:r>
            <a:endParaRPr lang="en-US" i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69D33E-CA13-C80C-8099-9890AB5168CE}"/>
              </a:ext>
            </a:extLst>
          </p:cNvPr>
          <p:cNvSpPr txBox="1"/>
          <p:nvPr/>
        </p:nvSpPr>
        <p:spPr>
          <a:xfrm>
            <a:off x="5165124" y="5740032"/>
            <a:ext cx="5556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effectLst/>
                <a:latin typeface="NimbusRomNo9L"/>
              </a:rPr>
              <a:t>increase the channel number as the original feature map 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A5E8483-2BBD-5D8D-4F15-DD081408AA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9649" y="6306607"/>
            <a:ext cx="1863447" cy="515052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57A83FE-3800-0E8E-DBD8-1930028D9592}"/>
              </a:ext>
            </a:extLst>
          </p:cNvPr>
          <p:cNvGrpSpPr/>
          <p:nvPr/>
        </p:nvGrpSpPr>
        <p:grpSpPr>
          <a:xfrm>
            <a:off x="7577514" y="6360642"/>
            <a:ext cx="3152687" cy="388157"/>
            <a:chOff x="7577514" y="6360642"/>
            <a:chExt cx="3152687" cy="388157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6D38DC4-CCCA-0450-8665-8F9A3C314B7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577514" y="6360642"/>
              <a:ext cx="1527242" cy="369333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66D91E8-E208-06C7-A608-EB760CA9EF05}"/>
                </a:ext>
              </a:extLst>
            </p:cNvPr>
            <p:cNvSpPr txBox="1"/>
            <p:nvPr/>
          </p:nvSpPr>
          <p:spPr>
            <a:xfrm>
              <a:off x="9104756" y="6379467"/>
              <a:ext cx="16254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PointMLP</a:t>
              </a:r>
              <a:r>
                <a:rPr lang="en-US" dirty="0"/>
                <a:t>-elite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814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7C9D2C-1C11-85A9-B1E9-2FBB9BF2C982}"/>
              </a:ext>
            </a:extLst>
          </p:cNvPr>
          <p:cNvSpPr txBox="1"/>
          <p:nvPr/>
        </p:nvSpPr>
        <p:spPr>
          <a:xfrm>
            <a:off x="4769708" y="2659559"/>
            <a:ext cx="20147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215227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5FAE9C-2C11-CEDA-DE1F-CE79FB1AF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13211"/>
            <a:ext cx="7772400" cy="643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677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88A135-FE78-194A-468A-68C8EE22C6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7" r="66078" b="24190"/>
          <a:stretch/>
        </p:blipFill>
        <p:spPr>
          <a:xfrm>
            <a:off x="388883" y="1324303"/>
            <a:ext cx="3783724" cy="31951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FCD13F-47B2-CEF2-51A0-CBF3264520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128" r="1366" b="24190"/>
          <a:stretch/>
        </p:blipFill>
        <p:spPr>
          <a:xfrm>
            <a:off x="8219093" y="1324303"/>
            <a:ext cx="3783724" cy="31951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491B27-3E60-8880-4E6E-CDDF8648B7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181" r="34451" b="24190"/>
          <a:stretch/>
        </p:blipFill>
        <p:spPr>
          <a:xfrm>
            <a:off x="4372305" y="1324303"/>
            <a:ext cx="3647090" cy="319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56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2095</TotalTime>
  <Words>302</Words>
  <Application>Microsoft Macintosh PowerPoint</Application>
  <PresentationFormat>Widescreen</PresentationFormat>
  <Paragraphs>46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Aptos</vt:lpstr>
      <vt:lpstr>Aptos Display</vt:lpstr>
      <vt:lpstr>Arial</vt:lpstr>
      <vt:lpstr>CMMI10</vt:lpstr>
      <vt:lpstr>CMMI7</vt:lpstr>
      <vt:lpstr>CMR10</vt:lpstr>
      <vt:lpstr>NimbusRomNo9L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Shivanand Venkanna Sheshappanavar</dc:creator>
  <cp:lastModifiedBy>Shivanand Venkanna Sheshappanavar</cp:lastModifiedBy>
  <cp:revision>49</cp:revision>
  <dcterms:created xsi:type="dcterms:W3CDTF">2024-03-17T03:36:08Z</dcterms:created>
  <dcterms:modified xsi:type="dcterms:W3CDTF">2024-03-18T14:32:01Z</dcterms:modified>
</cp:coreProperties>
</file>