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77" r:id="rId14"/>
    <p:sldId id="268" r:id="rId15"/>
    <p:sldId id="278" r:id="rId16"/>
    <p:sldId id="269" r:id="rId17"/>
    <p:sldId id="279" r:id="rId18"/>
    <p:sldId id="280" r:id="rId19"/>
    <p:sldId id="281" r:id="rId20"/>
    <p:sldId id="270" r:id="rId21"/>
    <p:sldId id="271" r:id="rId22"/>
    <p:sldId id="272" r:id="rId23"/>
    <p:sldId id="282" r:id="rId24"/>
    <p:sldId id="283" r:id="rId25"/>
    <p:sldId id="284" r:id="rId26"/>
    <p:sldId id="285" r:id="rId27"/>
    <p:sldId id="260" r:id="rId28"/>
    <p:sldId id="286" r:id="rId29"/>
    <p:sldId id="287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85442"/>
  </p:normalViewPr>
  <p:slideViewPr>
    <p:cSldViewPr snapToGrid="0">
      <p:cViewPr varScale="1">
        <p:scale>
          <a:sx n="104" d="100"/>
          <a:sy n="104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9BE1-7B8D-694D-AA49-2C7464D2C135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0DC20-2C61-1B4D-ADA9-4E03D3D2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Without normalization, the values of the relative coordinates are considerably small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requiring the network to learn a larger weight to apply on </a:t>
            </a:r>
            <a:r>
              <a:rPr lang="en-US" sz="1800" dirty="0">
                <a:effectLst/>
                <a:latin typeface="CMR10"/>
              </a:rPr>
              <a:t>∆</a:t>
            </a:r>
            <a:r>
              <a:rPr lang="en-US" sz="1800" dirty="0">
                <a:effectLst/>
                <a:latin typeface="CMMI7"/>
              </a:rPr>
              <a:t>p</a:t>
            </a:r>
            <a:r>
              <a:rPr lang="en-US" sz="1800" dirty="0">
                <a:effectLst/>
                <a:latin typeface="NimbusRomNo9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This makes the optimization non-trivial, especially since weight decay is used to reduce the weights of the network.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The proposed normalization also reduces the variance of </a:t>
            </a:r>
            <a:r>
              <a:rPr lang="en-US" sz="1800" dirty="0">
                <a:effectLst/>
                <a:latin typeface="CMR10"/>
              </a:rPr>
              <a:t>∆</a:t>
            </a:r>
            <a:r>
              <a:rPr lang="en-US" sz="1800" dirty="0">
                <a:effectLst/>
                <a:latin typeface="CMMI7"/>
              </a:rPr>
              <a:t>p </a:t>
            </a:r>
            <a:r>
              <a:rPr lang="en-US" sz="1800" dirty="0">
                <a:effectLst/>
                <a:latin typeface="NimbusRomNo9L"/>
              </a:rPr>
              <a:t>among different stages.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0DC20-2C61-1B4D-ADA9-4E03D3D2A2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SA </a:t>
            </a:r>
            <a:r>
              <a:rPr lang="en-US" sz="1800" dirty="0">
                <a:effectLst/>
                <a:latin typeface="NimbusRomNo9L"/>
                <a:sym typeface="Wingdings" pitchFamily="2" charset="2"/>
              </a:rPr>
              <a:t> </a:t>
            </a:r>
            <a:r>
              <a:rPr lang="en-US" sz="1800" dirty="0">
                <a:effectLst/>
                <a:latin typeface="NimbusRomNo9L"/>
              </a:rPr>
              <a:t>2 to 4 </a:t>
            </a:r>
            <a:endParaRPr lang="en-US" dirty="0"/>
          </a:p>
          <a:p>
            <a:r>
              <a:rPr lang="en-US" dirty="0"/>
              <a:t>Symmetric decoder == channel size == encoder</a:t>
            </a:r>
          </a:p>
          <a:p>
            <a:r>
              <a:rPr lang="en-US" dirty="0"/>
              <a:t>Stem MLP (additional)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0DC20-2C61-1B4D-ADA9-4E03D3D2A2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A larger </a:t>
            </a:r>
            <a:r>
              <a:rPr lang="en-US" sz="1800" dirty="0">
                <a:effectLst/>
                <a:latin typeface="CMMI10"/>
              </a:rPr>
              <a:t>C </a:t>
            </a:r>
            <a:r>
              <a:rPr lang="en-US" sz="1800" dirty="0">
                <a:effectLst/>
                <a:latin typeface="NimbusRomNo9L"/>
              </a:rPr>
              <a:t>leads to an increase in the width of the network (</a:t>
            </a:r>
            <a:r>
              <a:rPr lang="en-US" sz="1800" i="1" dirty="0">
                <a:effectLst/>
                <a:latin typeface="NimbusRomNo9L"/>
              </a:rPr>
              <a:t>i.e</a:t>
            </a:r>
            <a:r>
              <a:rPr lang="en-US" sz="1800" dirty="0">
                <a:effectLst/>
                <a:latin typeface="NimbusRomNo9L"/>
              </a:rPr>
              <a:t>., width scaling), while a larger </a:t>
            </a:r>
            <a:r>
              <a:rPr lang="en-US" sz="1800" dirty="0">
                <a:effectLst/>
                <a:latin typeface="CMMI10"/>
              </a:rPr>
              <a:t>B </a:t>
            </a:r>
            <a:r>
              <a:rPr lang="en-US" sz="1800" dirty="0">
                <a:effectLst/>
                <a:latin typeface="NimbusRomNo9L"/>
              </a:rPr>
              <a:t>leads to an increase in the depth of the network (</a:t>
            </a:r>
            <a:r>
              <a:rPr lang="en-US" sz="1800" i="1" dirty="0">
                <a:effectLst/>
                <a:latin typeface="NimbusRomNo9L"/>
              </a:rPr>
              <a:t>i.e</a:t>
            </a:r>
            <a:r>
              <a:rPr lang="en-US" sz="1800" dirty="0">
                <a:effectLst/>
                <a:latin typeface="NimbusRomNo9L"/>
              </a:rPr>
              <a:t>., depth scaling).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0DC20-2C61-1B4D-ADA9-4E03D3D2A2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0DC20-2C61-1B4D-ADA9-4E03D3D2A2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43B3-5C88-91F6-30FA-3D35A5184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A8DAA-3C12-E66B-3FCA-C78898434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857F-57E5-7D67-0A22-681E9A19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1BC05-F0EB-A771-27FE-5D98CFD2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4B722-33CD-B4B2-826A-F786AD29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37A2-E235-E6C9-25EE-AD531636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FAC26-DEC1-61E9-0B37-65EBDCBDB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75BE-A035-4BA9-B033-37181274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F11A-D788-3681-2C98-66F069CD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F7EB-1F4F-A44F-61DA-F0B8EF60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57673-77C5-779E-12ED-EE6B0708D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7F0D5-CC88-5276-C07C-5DE1F8912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50AF6-ED37-B39E-CEDE-C23DEF44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11F7-069D-5092-B73B-483EDC38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C71F-CD90-5AE0-6EE5-4BFDB2AE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2CAB-191D-9E28-439B-F26FEEBB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941F-0520-7707-30EC-38AEAF36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C6973-A478-12A6-214D-E2E1385E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AE22-0717-E364-7C61-6AB3303D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59AB-6115-C213-427D-F60B8A9F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AB02-C219-BCFE-82A5-42F3E13A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5802-C5B5-3E29-42B9-28558A2B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4932B-12D4-D592-16CC-77DFFD32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8805-7C26-5F45-191F-3829810B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27DF1-0342-26D7-3873-0DA2FB8F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0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3DC8-DA4D-FE4B-0596-5DB09272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8F3B-A137-D0FF-910F-32A2CA8B8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EB2CD-1374-BC36-2196-8A31E9F21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D58D4-082C-5A1F-C504-654367A1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8DFB3-21B4-F951-C524-91C5F655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25AD2-6ABA-5C0C-2268-35452AA3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1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955B-1EB2-FDA5-1F64-6B2114F1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0BEE5-4D98-4954-CD55-797C9D5AC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085F3-9AF8-7D30-43A0-1B3631FD3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6903F-3CA5-1992-74BB-6B6593E4D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6C1D3-400B-C0C0-063E-AD8D39783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0C12C-8321-3290-6FE8-511BABAD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449F8-2E27-958F-F71F-0088D71D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10A7B-14CB-A1B0-0649-5E28EA99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9A12-F717-1147-E9DB-654105BA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415F9-BB8D-1B2B-B903-93BE4965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D5904-0C42-A18E-7AF9-A78CD227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491F0-FD63-FF39-F962-E85F3108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055C7-BCB3-C3C6-369C-86B382C3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1FAC5-B910-344B-48CA-2099B3BA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A3393-2D83-DEBE-029E-42A09DF1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EB4B-6A45-B9C0-EE49-1399C225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995D-4E29-E94F-958A-C9D80DC1B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BE1F0-0037-8A1C-7AB9-65E754B40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04F24-022B-25B0-4E06-C722F5BF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C6B13-A858-FF07-7303-77ADF997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07AC7-9DA3-10D3-8409-C4C218C7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7DFA-5346-78C7-2DFC-840A7874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5881B-7930-EC6D-464A-5C9F07AC1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E80C4-1EAC-3DF2-64EA-8035B7102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93443-562C-BC06-8B46-FF06505F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3807C-8201-933E-1AA8-3E789D94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AC568-E07A-DB55-A381-2483D4B8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5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1E6AB-D13D-77FE-BC49-6D9478AF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257B3-EE17-476C-F9C7-A587EA9DB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0695-953D-0DE8-6353-E3E6C8505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4C29C5-1DC5-C24F-A9A5-B01E4B8E9B0D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6936C-562A-27F9-BE30-CA8AB9119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60553-FBC6-907D-935C-0186DBECA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702FB-F1B8-C745-9604-76A743C8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B79BBD-86A6-AF65-3B1D-3DE9CDF7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51" y="125115"/>
            <a:ext cx="9346097" cy="3392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F1466-4FCB-6FAF-309B-98186125B24F}"/>
              </a:ext>
            </a:extLst>
          </p:cNvPr>
          <p:cNvSpPr txBox="1"/>
          <p:nvPr/>
        </p:nvSpPr>
        <p:spPr>
          <a:xfrm>
            <a:off x="4968478" y="3887800"/>
            <a:ext cx="225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NeurIPs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4A837-EFBA-3BE1-CC07-BF9D1C7F7302}"/>
              </a:ext>
            </a:extLst>
          </p:cNvPr>
          <p:cNvSpPr txBox="1"/>
          <p:nvPr/>
        </p:nvSpPr>
        <p:spPr>
          <a:xfrm>
            <a:off x="4923914" y="5004830"/>
            <a:ext cx="2344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Citations: 281</a:t>
            </a:r>
          </a:p>
        </p:txBody>
      </p:sp>
    </p:spTree>
    <p:extLst>
      <p:ext uri="{BB962C8B-B14F-4D97-AF65-F5344CB8AC3E}">
        <p14:creationId xmlns:p14="http://schemas.microsoft.com/office/powerpoint/2010/main" val="5192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AA24A4-A62A-1D96-7415-ACB88B33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47" y="1169997"/>
            <a:ext cx="9466305" cy="5502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7F0E0-0EBE-9470-9520-416D3EE87FFE}"/>
              </a:ext>
            </a:extLst>
          </p:cNvPr>
          <p:cNvSpPr txBox="1"/>
          <p:nvPr/>
        </p:nvSpPr>
        <p:spPr>
          <a:xfrm>
            <a:off x="2310714" y="185351"/>
            <a:ext cx="791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Semantic Segmentation on S3DIS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6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97F0E0-0EBE-9470-9520-416D3EE87FFE}"/>
              </a:ext>
            </a:extLst>
          </p:cNvPr>
          <p:cNvSpPr txBox="1"/>
          <p:nvPr/>
        </p:nvSpPr>
        <p:spPr>
          <a:xfrm>
            <a:off x="2310714" y="185351"/>
            <a:ext cx="791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Semantic Segmentation on S3DIS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7F1E7-577C-1764-7740-266EB734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3" y="1034913"/>
            <a:ext cx="11868194" cy="56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F6CB68-775F-B935-04C1-544C5F6B84B8}"/>
              </a:ext>
            </a:extLst>
          </p:cNvPr>
          <p:cNvSpPr txBox="1"/>
          <p:nvPr/>
        </p:nvSpPr>
        <p:spPr>
          <a:xfrm>
            <a:off x="1657926" y="247134"/>
            <a:ext cx="887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Object Classification on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ScanObjectNN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680C0-C3D7-B624-6396-70385E8F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7" y="1285103"/>
            <a:ext cx="11851546" cy="4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F6CB68-775F-B935-04C1-544C5F6B84B8}"/>
              </a:ext>
            </a:extLst>
          </p:cNvPr>
          <p:cNvSpPr txBox="1"/>
          <p:nvPr/>
        </p:nvSpPr>
        <p:spPr>
          <a:xfrm>
            <a:off x="1657926" y="247134"/>
            <a:ext cx="846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Object Classification on ModelNet40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62BCD-8A57-6FF2-B521-E0B73F0A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9" y="918034"/>
            <a:ext cx="11560344" cy="58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48004-1E0D-78E4-A161-1D74217EE5A6}"/>
              </a:ext>
            </a:extLst>
          </p:cNvPr>
          <p:cNvSpPr txBox="1"/>
          <p:nvPr/>
        </p:nvSpPr>
        <p:spPr>
          <a:xfrm>
            <a:off x="1482807" y="185351"/>
            <a:ext cx="940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Object Part Segmentation on ShapeNetPart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5D0FA-5060-3AAF-B864-24E95965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29" y="967118"/>
            <a:ext cx="7933541" cy="58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5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48004-1E0D-78E4-A161-1D74217EE5A6}"/>
              </a:ext>
            </a:extLst>
          </p:cNvPr>
          <p:cNvSpPr txBox="1"/>
          <p:nvPr/>
        </p:nvSpPr>
        <p:spPr>
          <a:xfrm>
            <a:off x="1482807" y="185351"/>
            <a:ext cx="940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Object Part Segmentation on ShapeNetPart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05BEC-9CB1-2896-7D7B-627BE69B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876300"/>
            <a:ext cx="6642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3F0B2-C1B3-473A-9B0F-075529A4CAF7}"/>
              </a:ext>
            </a:extLst>
          </p:cNvPr>
          <p:cNvSpPr txBox="1"/>
          <p:nvPr/>
        </p:nvSpPr>
        <p:spPr>
          <a:xfrm>
            <a:off x="21911" y="135924"/>
            <a:ext cx="1175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Ablation and Analysis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Strategies &amp; Optimization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4683B-C800-580E-9320-8E5624B2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5" y="956276"/>
            <a:ext cx="5842000" cy="558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94C5F-1C19-AB16-F8A2-20068F40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039" y="981676"/>
            <a:ext cx="4940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3F0B2-C1B3-473A-9B0F-075529A4CAF7}"/>
              </a:ext>
            </a:extLst>
          </p:cNvPr>
          <p:cNvSpPr txBox="1"/>
          <p:nvPr/>
        </p:nvSpPr>
        <p:spPr>
          <a:xfrm>
            <a:off x="21911" y="135924"/>
            <a:ext cx="1175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Ablation and Analysis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Strategies &amp; Optimization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519B0-D1BB-81AE-BD72-34C8996BB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11" y="724408"/>
            <a:ext cx="11108724" cy="59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3F0B2-C1B3-473A-9B0F-075529A4CAF7}"/>
              </a:ext>
            </a:extLst>
          </p:cNvPr>
          <p:cNvSpPr txBox="1"/>
          <p:nvPr/>
        </p:nvSpPr>
        <p:spPr>
          <a:xfrm>
            <a:off x="21911" y="135924"/>
            <a:ext cx="1175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Ablation and Analysis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Strategies &amp; Optimization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ED1E5-7B01-81C6-F90A-553B50D7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8" y="854820"/>
            <a:ext cx="11762263" cy="57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58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3F0B2-C1B3-473A-9B0F-075529A4CAF7}"/>
              </a:ext>
            </a:extLst>
          </p:cNvPr>
          <p:cNvSpPr txBox="1"/>
          <p:nvPr/>
        </p:nvSpPr>
        <p:spPr>
          <a:xfrm>
            <a:off x="21911" y="135924"/>
            <a:ext cx="1175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Ablation and Analysis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Strategies &amp; Optimization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37535-35D1-5CF2-B3D9-ACB7DE84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6" y="828818"/>
            <a:ext cx="11754168" cy="57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8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18537-A4AF-6FA6-951C-B7068D28A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737"/>
          <a:stretch/>
        </p:blipFill>
        <p:spPr>
          <a:xfrm>
            <a:off x="303637" y="618522"/>
            <a:ext cx="11888363" cy="1124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F9AFE2-E056-9366-F952-18721AAF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2" t="72570" r="68259" b="18663"/>
          <a:stretch/>
        </p:blipFill>
        <p:spPr>
          <a:xfrm>
            <a:off x="303637" y="2171868"/>
            <a:ext cx="2100649" cy="271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0C2161-DC24-79DB-D212-2BE91B4C3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2" t="82533" r="60256" b="5911"/>
          <a:stretch/>
        </p:blipFill>
        <p:spPr>
          <a:xfrm>
            <a:off x="303637" y="3249827"/>
            <a:ext cx="3113903" cy="358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A962F-9C2E-1FD0-ADAA-33DB1B0E1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20" t="85411" r="34337" b="5822"/>
          <a:stretch/>
        </p:blipFill>
        <p:spPr>
          <a:xfrm>
            <a:off x="4308098" y="3316413"/>
            <a:ext cx="2846464" cy="271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13054-DAE0-49AF-426E-8E7014F09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94" t="69893" r="9468" b="15519"/>
          <a:stretch/>
        </p:blipFill>
        <p:spPr>
          <a:xfrm>
            <a:off x="8798011" y="2139605"/>
            <a:ext cx="2001794" cy="452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19C67-E95E-7C5E-5EC3-1B09F0D40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88" t="72925" r="27969" b="15519"/>
          <a:stretch/>
        </p:blipFill>
        <p:spPr>
          <a:xfrm>
            <a:off x="4308098" y="2215289"/>
            <a:ext cx="3583459" cy="358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E6783-E2A7-5042-FE77-230661803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86" t="81736"/>
          <a:stretch/>
        </p:blipFill>
        <p:spPr>
          <a:xfrm>
            <a:off x="8774462" y="3145824"/>
            <a:ext cx="3271003" cy="566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8E184-4D4D-9080-FFFF-5934614AE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1" t="33916" b="29821"/>
          <a:stretch/>
        </p:blipFill>
        <p:spPr>
          <a:xfrm>
            <a:off x="895574" y="4656780"/>
            <a:ext cx="10969262" cy="11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EC96D-CD93-F617-F5BB-2206A783F2F1}"/>
              </a:ext>
            </a:extLst>
          </p:cNvPr>
          <p:cNvSpPr txBox="1"/>
          <p:nvPr/>
        </p:nvSpPr>
        <p:spPr>
          <a:xfrm>
            <a:off x="21911" y="135924"/>
            <a:ext cx="114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Ablation and Analysis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Generalizability &amp;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Scaling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92CA0-D158-D83F-11FA-72505FBF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543" y="1069204"/>
            <a:ext cx="5918200" cy="546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24DD3-CE67-2D12-2072-9B7B8E731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22" y="1927483"/>
            <a:ext cx="4470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5D0E5-5946-2ECF-EF34-56D38E050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97"/>
          <a:stretch/>
        </p:blipFill>
        <p:spPr>
          <a:xfrm>
            <a:off x="0" y="172000"/>
            <a:ext cx="6096000" cy="60928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7446D9B-1E02-2326-C085-9617D330AFEC}"/>
              </a:ext>
            </a:extLst>
          </p:cNvPr>
          <p:cNvGrpSpPr/>
          <p:nvPr/>
        </p:nvGrpSpPr>
        <p:grpSpPr>
          <a:xfrm>
            <a:off x="6113158" y="1285103"/>
            <a:ext cx="6012262" cy="4979771"/>
            <a:chOff x="6113158" y="1285103"/>
            <a:chExt cx="6012262" cy="49797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6F3C65-C989-DBFC-535F-7BA39C399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5946"/>
            <a:stretch/>
          </p:blipFill>
          <p:spPr>
            <a:xfrm>
              <a:off x="6113158" y="4917989"/>
              <a:ext cx="6012261" cy="13468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0C7324-9341-40A7-7A4A-C46509CCF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1682"/>
            <a:stretch/>
          </p:blipFill>
          <p:spPr>
            <a:xfrm>
              <a:off x="6177648" y="1285103"/>
              <a:ext cx="5947772" cy="3632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7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A59DB9-16F6-C7FC-B0E3-87ADDDB0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307" y="0"/>
            <a:ext cx="431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A673-E6CB-CCBF-24ED-4C4B72061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480" y="1141483"/>
            <a:ext cx="4988011" cy="2387600"/>
          </a:xfrm>
        </p:spPr>
        <p:txBody>
          <a:bodyPr/>
          <a:lstStyle/>
          <a:p>
            <a:r>
              <a:rPr lang="en-US" dirty="0"/>
              <a:t>Openpoints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F09F7-41D8-1490-BB28-E5AE800B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999" y="1122363"/>
            <a:ext cx="23495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C72981-B5C7-76BA-E651-531B6B35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226115"/>
            <a:ext cx="2133600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64621-E04A-8D35-5828-12CBA3D7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54" y="232293"/>
            <a:ext cx="2133600" cy="184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3661A-8C4A-F26C-FD46-AC6A77C6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917" y="226115"/>
            <a:ext cx="2298700" cy="303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0501E-D593-8532-11DA-914539E2F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109" y="226115"/>
            <a:ext cx="2527300" cy="549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CCA28-AEE1-40CF-130C-9F8DFBA70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91" y="2743029"/>
            <a:ext cx="27051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FF33D-9744-AA79-7B4C-2A7DBBFBC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86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10FB0-10F4-B074-5802-CF6B8B029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81" y="0"/>
            <a:ext cx="1625600" cy="90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99ED4-2411-77D2-A5A0-90E510802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894" y="24267"/>
            <a:ext cx="27051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3CE9A-D360-AD32-EBEF-786C91CD6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536" y="24267"/>
            <a:ext cx="3238500" cy="151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A18B4-7E04-60E2-EF65-9816790E4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700" y="2187962"/>
            <a:ext cx="3797300" cy="120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FD027-F7EC-8F73-391F-019CB7B7A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481" y="1093981"/>
            <a:ext cx="1574800" cy="90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5C1872-B95F-1EE0-37A8-48E441EDF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1081" y="3703081"/>
            <a:ext cx="2501900" cy="302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D5FCF-0A6A-12CF-842F-685CC8F48B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3650" y="3688237"/>
            <a:ext cx="2044700" cy="154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5F42CE-5AB7-D406-B978-79F450410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863" y="5817461"/>
            <a:ext cx="1765300" cy="90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E7116E-7C47-30D8-30EB-74CC3147F9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2750" y="2231300"/>
            <a:ext cx="20701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BA2DC7-3392-1216-C377-4EE08C5AE3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4605" y="6350"/>
            <a:ext cx="217739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450B59-5542-BCFC-5C09-6CA3FCE977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8167" y="3688237"/>
            <a:ext cx="1968500" cy="118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DA2538-37DD-5796-95BE-3B8DCF2B4D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3717" y="5511307"/>
            <a:ext cx="2057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936B5-22EB-E67C-3D18-6A18BB5D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4" y="627792"/>
            <a:ext cx="2133600" cy="520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6D3C9-FDC1-A8F8-6441-9002FE753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80" y="627792"/>
            <a:ext cx="21209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C0C437-0C89-36BC-2125-6DCEF52B9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80" y="2748692"/>
            <a:ext cx="2362200" cy="308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DD2AD-C608-C5C3-DE7F-A942BB89B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27792"/>
            <a:ext cx="1765300" cy="336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281945-17F9-1B88-E2E6-59BA59A76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116" y="4291742"/>
            <a:ext cx="2794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15BE3-262F-E20E-EFBE-0FCE6E64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8" y="162615"/>
            <a:ext cx="1943100" cy="275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67CE5-AE03-FC96-A388-1A44321F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883" y="0"/>
            <a:ext cx="269598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F89AE-E4A5-DC11-E1FC-FF1A4E72F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97" y="648812"/>
            <a:ext cx="1943100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F908A9-997A-9CF4-0783-470C2B8C4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147" y="2355850"/>
            <a:ext cx="2387600" cy="214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EC2CB5-EE3C-3524-9291-3A0840936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485" y="5113295"/>
            <a:ext cx="1739900" cy="1231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63AA5-4062-98B0-84FA-36B0ECEC9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022" y="228600"/>
            <a:ext cx="2438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3F6D2-1F3F-A196-C9ED-86D43AEB2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409" y="705126"/>
            <a:ext cx="3086100" cy="212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F68AE-4881-C6AA-A17A-F4E88ED7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0315"/>
            <a:ext cx="2501900" cy="488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F8950-1A1D-9137-B4E4-530C5DF0E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483" y="0"/>
            <a:ext cx="30302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525D7-4A24-A745-FC34-955990601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18" y="135835"/>
            <a:ext cx="2362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BB2C2-4BF2-992D-C4C2-F13023309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1" y="150684"/>
            <a:ext cx="2933700" cy="302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EEBC7-A7D8-5F6D-4939-FB0A91F7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61" y="3500738"/>
            <a:ext cx="2717800" cy="307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6C5D4-7FE1-C716-739C-F3448698B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235" y="150684"/>
            <a:ext cx="2451100" cy="458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7C611-A234-9D1C-C27D-82D09EBB2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235" y="5313062"/>
            <a:ext cx="2286000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E65DE-1555-E100-4BB2-204DF094F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309" y="150684"/>
            <a:ext cx="26670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F2DA1-0B13-40EA-D0D4-8E41F15D7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309" y="3057611"/>
            <a:ext cx="2286000" cy="2425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E1AA68-4A0E-C83E-BDA8-216A737C8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309" y="5636912"/>
            <a:ext cx="2374900" cy="927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E68936-6460-87E3-2D6E-416BE68D70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9311" y="150684"/>
            <a:ext cx="2565400" cy="184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BB866-DF28-96CD-24A9-AD263FCD9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6311" y="2893884"/>
            <a:ext cx="23114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75A92-C7F4-B894-4FFD-CA3EA6EEA5ED}"/>
              </a:ext>
            </a:extLst>
          </p:cNvPr>
          <p:cNvSpPr txBox="1"/>
          <p:nvPr/>
        </p:nvSpPr>
        <p:spPr>
          <a:xfrm>
            <a:off x="2837928" y="247136"/>
            <a:ext cx="651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Preliminary: A Review of PointNet++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A2177-A59E-F40D-1157-D64A7C7B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2635603"/>
            <a:ext cx="7772400" cy="9936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04FE619-766C-F77C-D1EB-AFBFD5CF6842}"/>
              </a:ext>
            </a:extLst>
          </p:cNvPr>
          <p:cNvGrpSpPr/>
          <p:nvPr/>
        </p:nvGrpSpPr>
        <p:grpSpPr>
          <a:xfrm>
            <a:off x="7483189" y="3629272"/>
            <a:ext cx="2258952" cy="749714"/>
            <a:chOff x="7483189" y="2270029"/>
            <a:chExt cx="2258952" cy="749714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B41EF044-256C-3F71-D981-18759E734ADD}"/>
                </a:ext>
              </a:extLst>
            </p:cNvPr>
            <p:cNvSpPr/>
            <p:nvPr/>
          </p:nvSpPr>
          <p:spPr>
            <a:xfrm rot="5400000">
              <a:off x="8513811" y="1718346"/>
              <a:ext cx="197708" cy="13010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79FC42-59D9-5ED9-5823-D876E475904C}"/>
                </a:ext>
              </a:extLst>
            </p:cNvPr>
            <p:cNvSpPr txBox="1"/>
            <p:nvPr/>
          </p:nvSpPr>
          <p:spPr>
            <a:xfrm>
              <a:off x="7483189" y="2619633"/>
              <a:ext cx="2258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 coordinates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B246B7-4322-A176-03FB-775EFF0F8112}"/>
              </a:ext>
            </a:extLst>
          </p:cNvPr>
          <p:cNvGrpSpPr/>
          <p:nvPr/>
        </p:nvGrpSpPr>
        <p:grpSpPr>
          <a:xfrm>
            <a:off x="3200399" y="3429000"/>
            <a:ext cx="1790875" cy="1759353"/>
            <a:chOff x="3200399" y="3429000"/>
            <a:chExt cx="1790875" cy="175935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301D90-5E07-287C-4716-8642ED2D2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7708" y="3429000"/>
              <a:ext cx="0" cy="12961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1023CE-7F48-2FF0-401A-D55A2900A964}"/>
                </a:ext>
              </a:extLst>
            </p:cNvPr>
            <p:cNvSpPr txBox="1"/>
            <p:nvPr/>
          </p:nvSpPr>
          <p:spPr>
            <a:xfrm>
              <a:off x="3200399" y="4788243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layer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F7B5B6-1FD0-8ACF-4046-42F2848765B4}"/>
              </a:ext>
            </a:extLst>
          </p:cNvPr>
          <p:cNvGrpSpPr/>
          <p:nvPr/>
        </p:nvGrpSpPr>
        <p:grpSpPr>
          <a:xfrm>
            <a:off x="1694824" y="1333647"/>
            <a:ext cx="1648208" cy="1483693"/>
            <a:chOff x="6849652" y="4874523"/>
            <a:chExt cx="1648208" cy="14836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E46EB5B-AA42-3689-4A66-66D71B0657FA}"/>
                </a:ext>
              </a:extLst>
            </p:cNvPr>
            <p:cNvCxnSpPr>
              <a:cxnSpLocks/>
            </p:cNvCxnSpPr>
            <p:nvPr/>
          </p:nvCxnSpPr>
          <p:spPr>
            <a:xfrm>
              <a:off x="7589109" y="5385304"/>
              <a:ext cx="0" cy="972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640078-A7AC-166C-06AF-27B311FFD04E}"/>
                </a:ext>
              </a:extLst>
            </p:cNvPr>
            <p:cNvSpPr txBox="1"/>
            <p:nvPr/>
          </p:nvSpPr>
          <p:spPr>
            <a:xfrm>
              <a:off x="6849652" y="4874523"/>
              <a:ext cx="16482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features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C8BC08-9616-935A-4A59-8FDA6290B96E}"/>
              </a:ext>
            </a:extLst>
          </p:cNvPr>
          <p:cNvGrpSpPr/>
          <p:nvPr/>
        </p:nvGrpSpPr>
        <p:grpSpPr>
          <a:xfrm>
            <a:off x="5551309" y="1644373"/>
            <a:ext cx="1608133" cy="1172967"/>
            <a:chOff x="5551309" y="1644373"/>
            <a:chExt cx="1608133" cy="117296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826D3A-F3EC-0404-6FF4-AD825B7D46A0}"/>
                </a:ext>
              </a:extLst>
            </p:cNvPr>
            <p:cNvCxnSpPr>
              <a:cxnSpLocks/>
            </p:cNvCxnSpPr>
            <p:nvPr/>
          </p:nvCxnSpPr>
          <p:spPr>
            <a:xfrm>
              <a:off x="6355376" y="2014151"/>
              <a:ext cx="0" cy="803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3E0423-DA9F-A337-70E6-CD75FC2232B3}"/>
                </a:ext>
              </a:extLst>
            </p:cNvPr>
            <p:cNvSpPr txBox="1"/>
            <p:nvPr/>
          </p:nvSpPr>
          <p:spPr>
            <a:xfrm>
              <a:off x="5551309" y="1644373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shared MLPs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CFEB92-2789-9230-4D94-7271680213FD}"/>
              </a:ext>
            </a:extLst>
          </p:cNvPr>
          <p:cNvGrpSpPr/>
          <p:nvPr/>
        </p:nvGrpSpPr>
        <p:grpSpPr>
          <a:xfrm>
            <a:off x="6108454" y="3492066"/>
            <a:ext cx="2749471" cy="2044726"/>
            <a:chOff x="6108454" y="3492066"/>
            <a:chExt cx="2749471" cy="204472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BB4337-C2B6-D412-D5C0-F177256F6235}"/>
                </a:ext>
              </a:extLst>
            </p:cNvPr>
            <p:cNvSpPr txBox="1"/>
            <p:nvPr/>
          </p:nvSpPr>
          <p:spPr>
            <a:xfrm>
              <a:off x="6108454" y="4890461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features of neighbor 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</a:p>
            <a:p>
              <a:pPr algn="ctr"/>
              <a:r>
                <a:rPr lang="en-US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800" baseline="30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layer of the network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925D348-282E-E51F-547D-69EA5D0F2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8724" y="3492066"/>
              <a:ext cx="0" cy="12961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28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29F0B-44FC-D19C-2EBE-E1877C19B6B0}"/>
              </a:ext>
            </a:extLst>
          </p:cNvPr>
          <p:cNvSpPr txBox="1"/>
          <p:nvPr/>
        </p:nvSpPr>
        <p:spPr>
          <a:xfrm>
            <a:off x="5325762" y="2854411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5312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7DE84-81C3-3ECB-D459-B0395C6FFE4C}"/>
              </a:ext>
            </a:extLst>
          </p:cNvPr>
          <p:cNvSpPr txBox="1"/>
          <p:nvPr/>
        </p:nvSpPr>
        <p:spPr>
          <a:xfrm>
            <a:off x="2142834" y="123567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From PointNet++ to PointNeXt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F3456-6253-58A5-5053-DAC74FCA604C}"/>
              </a:ext>
            </a:extLst>
          </p:cNvPr>
          <p:cNvSpPr txBox="1"/>
          <p:nvPr/>
        </p:nvSpPr>
        <p:spPr>
          <a:xfrm>
            <a:off x="2877619" y="1194399"/>
            <a:ext cx="64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Modernization: PointNet++ Strikes Back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E9B29-A2C1-1166-B824-E4AADD3522B8}"/>
              </a:ext>
            </a:extLst>
          </p:cNvPr>
          <p:cNvSpPr txBox="1"/>
          <p:nvPr/>
        </p:nvSpPr>
        <p:spPr>
          <a:xfrm>
            <a:off x="1136822" y="2043268"/>
            <a:ext cx="2660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Augmentation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51DAB0-7206-654A-2F64-973F47AD25E4}"/>
              </a:ext>
            </a:extLst>
          </p:cNvPr>
          <p:cNvGrpSpPr/>
          <p:nvPr/>
        </p:nvGrpSpPr>
        <p:grpSpPr>
          <a:xfrm>
            <a:off x="722873" y="3204288"/>
            <a:ext cx="1496895" cy="2615587"/>
            <a:chOff x="157234" y="844147"/>
            <a:chExt cx="1496895" cy="26155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8724BC-0B4A-252A-5241-16E45266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34" y="844147"/>
              <a:ext cx="1496895" cy="22453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C721A0-CA3C-F77F-160F-93335F7E6778}"/>
                </a:ext>
              </a:extLst>
            </p:cNvPr>
            <p:cNvSpPr txBox="1"/>
            <p:nvPr/>
          </p:nvSpPr>
          <p:spPr>
            <a:xfrm>
              <a:off x="596141" y="312118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28EE72-E7F9-681D-F42C-3C001CD18FFF}"/>
              </a:ext>
            </a:extLst>
          </p:cNvPr>
          <p:cNvGrpSpPr/>
          <p:nvPr/>
        </p:nvGrpSpPr>
        <p:grpSpPr>
          <a:xfrm>
            <a:off x="2637156" y="3204288"/>
            <a:ext cx="1496895" cy="2871605"/>
            <a:chOff x="1808136" y="844147"/>
            <a:chExt cx="1496895" cy="28716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30D02-E8D1-737A-BD2D-9F4C028E8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8136" y="844147"/>
              <a:ext cx="1496895" cy="224534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8617D2-34C7-8369-A9B9-C812F111B029}"/>
                </a:ext>
              </a:extLst>
            </p:cNvPr>
            <p:cNvSpPr txBox="1"/>
            <p:nvPr/>
          </p:nvSpPr>
          <p:spPr>
            <a:xfrm>
              <a:off x="1992967" y="3130977"/>
              <a:ext cx="1127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 </a:t>
              </a:r>
            </a:p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Points drop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E86AD4-E5AB-A212-63BA-36BA968346A9}"/>
              </a:ext>
            </a:extLst>
          </p:cNvPr>
          <p:cNvGrpSpPr/>
          <p:nvPr/>
        </p:nvGrpSpPr>
        <p:grpSpPr>
          <a:xfrm>
            <a:off x="4551440" y="3437980"/>
            <a:ext cx="1444064" cy="2421781"/>
            <a:chOff x="3280453" y="879368"/>
            <a:chExt cx="1473414" cy="25901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D77FD9-B8C5-951C-18A0-A3262C2C5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0453" y="879368"/>
              <a:ext cx="1473414" cy="221012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B558C4-1539-3F44-82B6-00E3A16223FE}"/>
                </a:ext>
              </a:extLst>
            </p:cNvPr>
            <p:cNvSpPr txBox="1"/>
            <p:nvPr/>
          </p:nvSpPr>
          <p:spPr>
            <a:xfrm>
              <a:off x="3702009" y="3130977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C1A530-FA4D-15C5-0E47-E997CBB2C063}"/>
              </a:ext>
            </a:extLst>
          </p:cNvPr>
          <p:cNvGrpSpPr/>
          <p:nvPr/>
        </p:nvGrpSpPr>
        <p:grpSpPr>
          <a:xfrm>
            <a:off x="6164638" y="3343937"/>
            <a:ext cx="1444064" cy="2515824"/>
            <a:chOff x="4813298" y="962423"/>
            <a:chExt cx="1444064" cy="25158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94CD32-5427-45B5-762C-8C49C89DC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3298" y="962423"/>
              <a:ext cx="1444064" cy="221892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94DB59-4EF5-17F5-DAEA-21BD23666F20}"/>
                </a:ext>
              </a:extLst>
            </p:cNvPr>
            <p:cNvSpPr txBox="1"/>
            <p:nvPr/>
          </p:nvSpPr>
          <p:spPr>
            <a:xfrm>
              <a:off x="5029200" y="3139693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Rotate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F2715B-7DAB-5744-5242-9AF8799DB7DD}"/>
              </a:ext>
            </a:extLst>
          </p:cNvPr>
          <p:cNvGrpSpPr/>
          <p:nvPr/>
        </p:nvGrpSpPr>
        <p:grpSpPr>
          <a:xfrm>
            <a:off x="8098949" y="3110994"/>
            <a:ext cx="1470480" cy="2735297"/>
            <a:chOff x="6311714" y="742950"/>
            <a:chExt cx="1470480" cy="27352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6CDC4A-E699-FAD9-1E63-4FEB8AAC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1714" y="742950"/>
              <a:ext cx="1470480" cy="221012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08FDCD-692E-D8E3-4C53-CD5F5D228326}"/>
                </a:ext>
              </a:extLst>
            </p:cNvPr>
            <p:cNvSpPr txBox="1"/>
            <p:nvPr/>
          </p:nvSpPr>
          <p:spPr>
            <a:xfrm>
              <a:off x="6324600" y="3139693"/>
              <a:ext cx="943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Translate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693E2B-5310-0AD3-E8F6-53C43E80C3DC}"/>
              </a:ext>
            </a:extLst>
          </p:cNvPr>
          <p:cNvGrpSpPr/>
          <p:nvPr/>
        </p:nvGrpSpPr>
        <p:grpSpPr>
          <a:xfrm>
            <a:off x="9898642" y="3103091"/>
            <a:ext cx="1435258" cy="2743200"/>
            <a:chOff x="7718681" y="742950"/>
            <a:chExt cx="1435258" cy="27432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A3DB42-27D1-4881-ABD7-2622C65ED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8681" y="742950"/>
              <a:ext cx="1435258" cy="219251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44E675-F4EE-C8F2-3A0F-F0C6F4CD4797}"/>
                </a:ext>
              </a:extLst>
            </p:cNvPr>
            <p:cNvSpPr txBox="1"/>
            <p:nvPr/>
          </p:nvSpPr>
          <p:spPr>
            <a:xfrm>
              <a:off x="8248738" y="3147596"/>
              <a:ext cx="598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Jitter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1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28C3F-5233-E280-66A7-D501C1B8D688}"/>
              </a:ext>
            </a:extLst>
          </p:cNvPr>
          <p:cNvSpPr txBox="1"/>
          <p:nvPr/>
        </p:nvSpPr>
        <p:spPr>
          <a:xfrm>
            <a:off x="7639787" y="2043267"/>
            <a:ext cx="33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Techniques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B2F72-CC24-6B90-421B-880ADA65E786}"/>
              </a:ext>
            </a:extLst>
          </p:cNvPr>
          <p:cNvSpPr txBox="1"/>
          <p:nvPr/>
        </p:nvSpPr>
        <p:spPr>
          <a:xfrm>
            <a:off x="2877619" y="1194399"/>
            <a:ext cx="64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Modernization: PointNet++ Strikes Back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8C706-765F-28A4-F685-E3653A2A8178}"/>
              </a:ext>
            </a:extLst>
          </p:cNvPr>
          <p:cNvSpPr txBox="1"/>
          <p:nvPr/>
        </p:nvSpPr>
        <p:spPr>
          <a:xfrm>
            <a:off x="2142834" y="123567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From PointNet++ to PointNeXt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6D1E6-F469-8498-B81F-7B4ECE630CB0}"/>
              </a:ext>
            </a:extLst>
          </p:cNvPr>
          <p:cNvSpPr txBox="1"/>
          <p:nvPr/>
        </p:nvSpPr>
        <p:spPr>
          <a:xfrm>
            <a:off x="1917455" y="2769705"/>
            <a:ext cx="320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Optimizer: Adam → AdamW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2FBA7-9F6B-1381-6E28-3A56D0F3D9A6}"/>
              </a:ext>
            </a:extLst>
          </p:cNvPr>
          <p:cNvSpPr txBox="1"/>
          <p:nvPr/>
        </p:nvSpPr>
        <p:spPr>
          <a:xfrm>
            <a:off x="1917455" y="3406667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 Decay → Cosine Decay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AA182-C8EF-0B13-73BC-34691A6A8B5B}"/>
              </a:ext>
            </a:extLst>
          </p:cNvPr>
          <p:cNvSpPr txBox="1"/>
          <p:nvPr/>
        </p:nvSpPr>
        <p:spPr>
          <a:xfrm>
            <a:off x="1928936" y="4015520"/>
            <a:ext cx="7148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function: CrossEntropy → CrossEntropy with label smoothing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9E7B8-30B5-69F4-8A3A-CBEBEAFF4584}"/>
              </a:ext>
            </a:extLst>
          </p:cNvPr>
          <p:cNvSpPr txBox="1"/>
          <p:nvPr/>
        </p:nvSpPr>
        <p:spPr>
          <a:xfrm>
            <a:off x="1928936" y="462437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Learning rate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0.001→0.01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156C-B9C1-CBC9-26C9-B5D0E27FE198}"/>
              </a:ext>
            </a:extLst>
          </p:cNvPr>
          <p:cNvSpPr txBox="1"/>
          <p:nvPr/>
        </p:nvSpPr>
        <p:spPr>
          <a:xfrm>
            <a:off x="1929050" y="5231178"/>
            <a:ext cx="3186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 epochs: 200 → 400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ACD57-9FB6-7D50-A858-A6E87C191E73}"/>
              </a:ext>
            </a:extLst>
          </p:cNvPr>
          <p:cNvSpPr txBox="1"/>
          <p:nvPr/>
        </p:nvSpPr>
        <p:spPr>
          <a:xfrm>
            <a:off x="2315157" y="1120258"/>
            <a:ext cx="756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Modernization: Small Modifications → Big Improvements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E4044-8DE1-C0DD-0327-DEA918D6269A}"/>
              </a:ext>
            </a:extLst>
          </p:cNvPr>
          <p:cNvSpPr txBox="1"/>
          <p:nvPr/>
        </p:nvSpPr>
        <p:spPr>
          <a:xfrm>
            <a:off x="2142834" y="123567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From PointNet++ to PointNeXt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DE1E6-BFE1-6073-3082-957624D75A17}"/>
              </a:ext>
            </a:extLst>
          </p:cNvPr>
          <p:cNvSpPr txBox="1"/>
          <p:nvPr/>
        </p:nvSpPr>
        <p:spPr>
          <a:xfrm>
            <a:off x="939114" y="2113005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Receptive Field Scaling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4D649-940C-E943-DF9A-F19A7E53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2635603"/>
            <a:ext cx="7772400" cy="993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05AB01-F021-A060-1D97-D56EEAD3E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4247673"/>
            <a:ext cx="9108990" cy="9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A3CD7-9BC5-0A89-21FA-E83882DD66E4}"/>
              </a:ext>
            </a:extLst>
          </p:cNvPr>
          <p:cNvSpPr txBox="1"/>
          <p:nvPr/>
        </p:nvSpPr>
        <p:spPr>
          <a:xfrm>
            <a:off x="2315157" y="1120258"/>
            <a:ext cx="756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Modernization: Small Modifications → Big Improvements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0B347-6D25-55DA-E5FF-FA94895F93CA}"/>
              </a:ext>
            </a:extLst>
          </p:cNvPr>
          <p:cNvSpPr txBox="1"/>
          <p:nvPr/>
        </p:nvSpPr>
        <p:spPr>
          <a:xfrm>
            <a:off x="2142834" y="123567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From PointNet++ to PointNeXt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88249-ACAF-9434-0DB5-AA23D965DD22}"/>
              </a:ext>
            </a:extLst>
          </p:cNvPr>
          <p:cNvSpPr txBox="1"/>
          <p:nvPr/>
        </p:nvSpPr>
        <p:spPr>
          <a:xfrm>
            <a:off x="939114" y="2113005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Scaling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EE41-5A08-0BDF-5167-DE2EB9EBB6FB}"/>
              </a:ext>
            </a:extLst>
          </p:cNvPr>
          <p:cNvSpPr txBox="1"/>
          <p:nvPr/>
        </p:nvSpPr>
        <p:spPr>
          <a:xfrm>
            <a:off x="2624191" y="2905697"/>
            <a:ext cx="5906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 SA with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Inverted Residual MLP (InvResMLP)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5CD91-5A59-AEB5-EBAE-8B710D1D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3" y="3428999"/>
            <a:ext cx="10272193" cy="32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BC88B-3E57-C816-CD35-383D7AA4E4DB}"/>
              </a:ext>
            </a:extLst>
          </p:cNvPr>
          <p:cNvSpPr txBox="1"/>
          <p:nvPr/>
        </p:nvSpPr>
        <p:spPr>
          <a:xfrm>
            <a:off x="2315157" y="1120258"/>
            <a:ext cx="756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Modernization: Small Modifications → Big Improvements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A531D-493B-8C38-93CA-453BF3A45D1F}"/>
              </a:ext>
            </a:extLst>
          </p:cNvPr>
          <p:cNvSpPr txBox="1"/>
          <p:nvPr/>
        </p:nvSpPr>
        <p:spPr>
          <a:xfrm>
            <a:off x="2142834" y="123567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From PointNet++ to PointNeXt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34E75-1554-CC2F-8618-B5F8DCD1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01" y="1520368"/>
            <a:ext cx="10332049" cy="52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6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4B43F-555E-C2C0-7E51-373E9B16C1D0}"/>
              </a:ext>
            </a:extLst>
          </p:cNvPr>
          <p:cNvSpPr txBox="1"/>
          <p:nvPr/>
        </p:nvSpPr>
        <p:spPr>
          <a:xfrm>
            <a:off x="4777144" y="1701451"/>
            <a:ext cx="263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InvResMLP vs. SA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2CFAC-B99F-007E-D3E1-444E11EDE94C}"/>
              </a:ext>
            </a:extLst>
          </p:cNvPr>
          <p:cNvSpPr txBox="1"/>
          <p:nvPr/>
        </p:nvSpPr>
        <p:spPr>
          <a:xfrm>
            <a:off x="2315157" y="1120258"/>
            <a:ext cx="756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Modernization: Small Modifications → Big Improvements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E8BFD-BB60-02A9-5CDD-F9C3839C6EFD}"/>
              </a:ext>
            </a:extLst>
          </p:cNvPr>
          <p:cNvSpPr txBox="1"/>
          <p:nvPr/>
        </p:nvSpPr>
        <p:spPr>
          <a:xfrm>
            <a:off x="2142834" y="123567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From PointNet++ to PointNeXt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64552-F0B0-F5AA-15C5-3FF8F652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1" y="6020099"/>
            <a:ext cx="12047838" cy="748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79579-82E9-7B65-A78C-F2F5AC8498E1}"/>
              </a:ext>
            </a:extLst>
          </p:cNvPr>
          <p:cNvSpPr txBox="1"/>
          <p:nvPr/>
        </p:nvSpPr>
        <p:spPr>
          <a:xfrm>
            <a:off x="495748" y="2414791"/>
            <a:ext cx="1120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 residual connection b/n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alleviate vanishing gradient problem (deeper network)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26AE3-04B6-4E12-3FD3-6FEECA1EB3B0}"/>
              </a:ext>
            </a:extLst>
          </p:cNvPr>
          <p:cNvSpPr txBox="1"/>
          <p:nvPr/>
        </p:nvSpPr>
        <p:spPr>
          <a:xfrm>
            <a:off x="893292" y="3128131"/>
            <a:ext cx="1040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Separable MLPs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 computation and reinforce pointwise feature extraction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8150D-954E-AE45-0ECD-442B6E25F1A5}"/>
              </a:ext>
            </a:extLst>
          </p:cNvPr>
          <p:cNvSpPr txBox="1"/>
          <p:nvPr/>
        </p:nvSpPr>
        <p:spPr>
          <a:xfrm>
            <a:off x="160637" y="3894279"/>
            <a:ext cx="1171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inverted bottleneck design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expand the output channels of the second MLP by 4 times.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447</Words>
  <Application>Microsoft Macintosh PowerPoint</Application>
  <PresentationFormat>Widescreen</PresentationFormat>
  <Paragraphs>67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CMMI10</vt:lpstr>
      <vt:lpstr>CMMI7</vt:lpstr>
      <vt:lpstr>CMR10</vt:lpstr>
      <vt:lpstr>NimbusRomNo9L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Shivanand Venkanna Sheshappanavar</dc:creator>
  <cp:lastModifiedBy>Shivanand Venkanna Sheshappanavar</cp:lastModifiedBy>
  <cp:revision>52</cp:revision>
  <dcterms:created xsi:type="dcterms:W3CDTF">2024-03-05T00:26:58Z</dcterms:created>
  <dcterms:modified xsi:type="dcterms:W3CDTF">2024-03-06T08:05:02Z</dcterms:modified>
</cp:coreProperties>
</file>