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9" r:id="rId9"/>
    <p:sldId id="266" r:id="rId10"/>
    <p:sldId id="264" r:id="rId11"/>
    <p:sldId id="268" r:id="rId12"/>
    <p:sldId id="265" r:id="rId13"/>
    <p:sldId id="267" r:id="rId14"/>
    <p:sldId id="270" r:id="rId15"/>
    <p:sldId id="273" r:id="rId16"/>
    <p:sldId id="271" r:id="rId17"/>
    <p:sldId id="272" r:id="rId18"/>
    <p:sldId id="274" r:id="rId19"/>
    <p:sldId id="275" r:id="rId20"/>
    <p:sldId id="27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82041"/>
  </p:normalViewPr>
  <p:slideViewPr>
    <p:cSldViewPr snapToGrid="0">
      <p:cViewPr varScale="1">
        <p:scale>
          <a:sx n="104" d="100"/>
          <a:sy n="104" d="100"/>
        </p:scale>
        <p:origin x="23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9D8473-10CD-4C4E-BA89-6D9534AFA2C9}" type="datetimeFigureOut">
              <a:rPr lang="en-US" smtClean="0"/>
              <a:t>3/3/24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5B3721-4B2E-8D49-B9C3-796033182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631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Highly expressive Point Transformer layer for point cloud processing.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nvariant to permutation and cardinality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Construct high-performing Point Transformer networks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 and dense prediction on point clouds.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serve as general backbones for 3D scene understanding.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xtensive experiments over multiple domains and datasets.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Conduct controlled studies to examine specific choices in the Point Transformer design and set the new SOTA on multiple highly competitive benchmarks, outperforming long lines of prior work.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5B3721-4B2E-8D49-B9C3-79603318205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7969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NimbusRomNo9L"/>
              </a:rPr>
              <a:t>set of feature vectors. </a:t>
            </a:r>
            <a:endParaRPr lang="en-US" sz="28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CMMI1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800" dirty="0">
                <a:effectLst/>
                <a:latin typeface="CMMI10"/>
              </a:rPr>
              <a:t>β </a:t>
            </a:r>
            <a:r>
              <a:rPr lang="en-US" sz="1800" dirty="0">
                <a:effectLst/>
                <a:latin typeface="NimbusRomNo9L"/>
              </a:rPr>
              <a:t>is a relation function (e.g., subtraction) and </a:t>
            </a:r>
            <a:r>
              <a:rPr lang="el-GR" sz="1800" dirty="0">
                <a:effectLst/>
                <a:latin typeface="CMMI10"/>
              </a:rPr>
              <a:t>γ </a:t>
            </a:r>
            <a:r>
              <a:rPr lang="en-US" sz="1800" dirty="0">
                <a:effectLst/>
                <a:latin typeface="NimbusRomNo9L"/>
              </a:rPr>
              <a:t>is a mapping function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5B3721-4B2E-8D49-B9C3-79603318205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298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BDBC0-2E04-DE8E-2AF9-44432C503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E2C042-B075-5994-2E95-A6300DDC72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C14B9D-D1BF-112D-1272-C27C1B210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53DC4-D8C8-2B4A-8E34-4D903723C6F7}" type="datetimeFigureOut">
              <a:rPr lang="en-US" smtClean="0"/>
              <a:t>3/3/24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6687C-366B-D7B2-02CB-C4DA925FF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C8C5D-FDC8-D083-4101-762189DED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5B5F3-E42C-D742-B709-EDFC831AA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229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8C140-33EF-F9FF-1235-DB697CA3B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9C3952-1781-195B-97CC-D398F97C06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B14A7-B40A-2CB8-DA2C-5A1CE3A42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53DC4-D8C8-2B4A-8E34-4D903723C6F7}" type="datetimeFigureOut">
              <a:rPr lang="en-US" smtClean="0"/>
              <a:t>3/3/24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A69193-672D-460B-856D-AB56ED629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A441B-BFCE-B166-9B10-57F491CCF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5B5F3-E42C-D742-B709-EDFC831AA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861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9FC370-1C25-0430-C211-DAB9864629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F17E7A-DBFA-8577-D9A0-70C581B065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28E11D-A7C0-78BB-47C6-494F5AC6A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53DC4-D8C8-2B4A-8E34-4D903723C6F7}" type="datetimeFigureOut">
              <a:rPr lang="en-US" smtClean="0"/>
              <a:t>3/3/24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CC12DB-8DD2-018E-BC13-D6AC81C99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669EAF-570A-28D1-EDC8-4FD3D7F71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5B5F3-E42C-D742-B709-EDFC831AA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486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8CDE2-2753-58B7-C005-0C8640BD4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D1DE02-0960-861C-9DDF-13156F024E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143F4-A4E6-8059-9D05-D5B20D8F2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53DC4-D8C8-2B4A-8E34-4D903723C6F7}" type="datetimeFigureOut">
              <a:rPr lang="en-US" smtClean="0"/>
              <a:t>3/3/24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6C9184-2361-D156-6447-8FBF6C8FE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D11469-FDDB-1870-1813-FACC1F844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5B5F3-E42C-D742-B709-EDFC831AA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948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A0CF1-F39E-FDEC-9BB6-66E7F55E1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DF233B-DED8-7FB3-9D34-FE63BDC8D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D3C141-41ED-9251-F819-0DDC5EEEA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53DC4-D8C8-2B4A-8E34-4D903723C6F7}" type="datetimeFigureOut">
              <a:rPr lang="en-US" smtClean="0"/>
              <a:t>3/3/24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CD678-3659-3586-67DC-B64FE4088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98E7A5-3E6E-2155-DE7D-BD87C93BC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5B5F3-E42C-D742-B709-EDFC831AA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571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BF895-9D98-E44D-8675-0C2099472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CE1FA-5BDB-B5E3-131D-2AA86D40C3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0ED456-E4EA-05BB-DFB5-8A15B9B8F6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CCDF46-15A4-F007-C18A-F0F696A93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53DC4-D8C8-2B4A-8E34-4D903723C6F7}" type="datetimeFigureOut">
              <a:rPr lang="en-US" smtClean="0"/>
              <a:t>3/3/24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29BF9D-650E-B198-4154-06D66F599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75AF21-9784-01BF-679B-0C42E3CDE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5B5F3-E42C-D742-B709-EDFC831AA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39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F2FD7-2817-33A2-ECE8-A4F8A586E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43A94B-828A-A8CA-F3B8-3EE74BE9BC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504731-2163-C4C0-C1B1-84CF2A2A1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694014-CA81-CFFE-0C98-3BA9F5AE9C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13CA12-656E-6FD6-3801-78516B2621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7FFCF9-E58C-1AE3-EF72-F9F116A5B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53DC4-D8C8-2B4A-8E34-4D903723C6F7}" type="datetimeFigureOut">
              <a:rPr lang="en-US" smtClean="0"/>
              <a:t>3/3/24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806280-E027-DFA2-55D7-723441DEE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3C2F4F-36EA-1D28-AC2D-CCAEE58D9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5B5F3-E42C-D742-B709-EDFC831AA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875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406C1-4BA7-4777-D41C-8F0C57DA8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E89B33-3782-7885-FA5C-A9BB8AA97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53DC4-D8C8-2B4A-8E34-4D903723C6F7}" type="datetimeFigureOut">
              <a:rPr lang="en-US" smtClean="0"/>
              <a:t>3/3/24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3C51A2-35EC-2D51-18C6-B17EED4BC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1682D7-A2FA-44AC-1544-CB5DCB11A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5B5F3-E42C-D742-B709-EDFC831AA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469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7CF54D-AC82-58B4-A15F-C8CF3A6DC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53DC4-D8C8-2B4A-8E34-4D903723C6F7}" type="datetimeFigureOut">
              <a:rPr lang="en-US" smtClean="0"/>
              <a:t>3/3/24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2413C8-465C-38AC-AE3A-B9202B192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3BDE37-478E-3E67-632E-0D7120872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5B5F3-E42C-D742-B709-EDFC831AA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154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3182-0BD9-24F2-8A23-948760C30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D32B3-38C7-BA79-4E76-ACFE9D7BB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103B9-C9E7-11BE-A5C4-2F819BA003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D5F668-D499-D318-2C91-88A4296AA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53DC4-D8C8-2B4A-8E34-4D903723C6F7}" type="datetimeFigureOut">
              <a:rPr lang="en-US" smtClean="0"/>
              <a:t>3/3/24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E768E1-D5C9-8E50-39F0-E517C993F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B711B4-867B-A574-FDC2-9B35C634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5B5F3-E42C-D742-B709-EDFC831AA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425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43720-035B-41D8-9D50-10653F3AD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7F0FA0-7986-4C64-1874-A7060DF568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37ACD3-ACB1-05C7-07EC-7D12FD60E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5BD4A5-DDF4-8DB2-F0C2-B6372AE7E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53DC4-D8C8-2B4A-8E34-4D903723C6F7}" type="datetimeFigureOut">
              <a:rPr lang="en-US" smtClean="0"/>
              <a:t>3/3/24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F298FA-78B9-1539-F2F6-DAABDA04D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BB2E26-3DBD-ABF6-92A4-25EDDC622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5B5F3-E42C-D742-B709-EDFC831AA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434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685711-E834-5631-156D-EAC8C9655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0E724-0681-13BB-E1F7-96704014DA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8FE03A-7C78-E1AA-A008-194C3B6215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DA53DC4-D8C8-2B4A-8E34-4D903723C6F7}" type="datetimeFigureOut">
              <a:rPr lang="en-US" smtClean="0"/>
              <a:t>3/3/24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198270-82B0-5451-1A89-3661A041D1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5512D7-3EDE-46BA-4B71-517C670773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D55B5F3-E42C-D742-B709-EDFC831AA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264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012.09164.pdf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review.net/pdf?id=I3mLa12s_H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F9A559-0336-40B2-CD93-B6625E866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519" y="185498"/>
            <a:ext cx="7772400" cy="24339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64A77F-D2F7-0291-CDCA-BBF0B63FE9C3}"/>
              </a:ext>
            </a:extLst>
          </p:cNvPr>
          <p:cNvSpPr txBox="1"/>
          <p:nvPr/>
        </p:nvSpPr>
        <p:spPr>
          <a:xfrm>
            <a:off x="5523470" y="3768811"/>
            <a:ext cx="1236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ICCV 2021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272E7E-3DC6-897D-2AAC-ADAE536E56DC}"/>
              </a:ext>
            </a:extLst>
          </p:cNvPr>
          <p:cNvSpPr txBox="1"/>
          <p:nvPr/>
        </p:nvSpPr>
        <p:spPr>
          <a:xfrm>
            <a:off x="5293214" y="5102802"/>
            <a:ext cx="1696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Citations: 1410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34C10A-4FD7-1864-D18D-5D86B2006974}"/>
              </a:ext>
            </a:extLst>
          </p:cNvPr>
          <p:cNvSpPr txBox="1"/>
          <p:nvPr/>
        </p:nvSpPr>
        <p:spPr>
          <a:xfrm>
            <a:off x="3534033" y="6067461"/>
            <a:ext cx="4595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>
                <a:hlinkClick r:id="rId3"/>
              </a:rPr>
              <a:t>https://</a:t>
            </a:r>
            <a:r>
              <a:rPr lang="en-US" dirty="0" err="1">
                <a:hlinkClick r:id="rId3"/>
              </a:rPr>
              <a:t>arxiv.org</a:t>
            </a:r>
            <a:r>
              <a:rPr lang="en-US" dirty="0">
                <a:hlinkClick r:id="rId3"/>
              </a:rPr>
              <a:t>/pdf/2012.09164.pdf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20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9970AD-8BE0-0390-B8F4-A979ABC19C2C}"/>
              </a:ext>
            </a:extLst>
          </p:cNvPr>
          <p:cNvSpPr txBox="1"/>
          <p:nvPr/>
        </p:nvSpPr>
        <p:spPr>
          <a:xfrm>
            <a:off x="827903" y="172995"/>
            <a:ext cx="2273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Object Classification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409393-6DA7-2A92-7CE3-6F4B588315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47"/>
          <a:stretch/>
        </p:blipFill>
        <p:spPr>
          <a:xfrm>
            <a:off x="260409" y="704335"/>
            <a:ext cx="4811673" cy="589417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9341290-007B-7E84-FC89-B98FDFC3E20A}"/>
              </a:ext>
            </a:extLst>
          </p:cNvPr>
          <p:cNvGrpSpPr/>
          <p:nvPr/>
        </p:nvGrpSpPr>
        <p:grpSpPr>
          <a:xfrm>
            <a:off x="6260179" y="335003"/>
            <a:ext cx="5103918" cy="5239264"/>
            <a:chOff x="6260179" y="335003"/>
            <a:chExt cx="5103918" cy="523926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C990955-68C2-A0D5-A4CC-EA913912A67A}"/>
                </a:ext>
              </a:extLst>
            </p:cNvPr>
            <p:cNvSpPr txBox="1"/>
            <p:nvPr/>
          </p:nvSpPr>
          <p:spPr>
            <a:xfrm>
              <a:off x="7559499" y="335003"/>
              <a:ext cx="27387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Object Part Segmentation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6C18D76-97A9-6E02-DF65-AADFAD7A6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60179" y="866343"/>
              <a:ext cx="5103918" cy="47079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9498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1E5A60-A857-2AB1-30D8-993E3BC44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5" y="1371600"/>
            <a:ext cx="12177355" cy="411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3328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C6FA03-D85C-DFB4-3CFA-D70DD0D82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29" y="816404"/>
            <a:ext cx="2692400" cy="1765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E1831D-C57C-B0A7-0CCE-D53F6F732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8168" y="803704"/>
            <a:ext cx="4279900" cy="1790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33D211-9493-718F-F195-AFC51AEF0D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3108" y="816404"/>
            <a:ext cx="3920524" cy="15603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46D4A3-A675-84BD-8BBA-D9F875A110ED}"/>
              </a:ext>
            </a:extLst>
          </p:cNvPr>
          <p:cNvSpPr txBox="1"/>
          <p:nvPr/>
        </p:nvSpPr>
        <p:spPr>
          <a:xfrm>
            <a:off x="4819135" y="148281"/>
            <a:ext cx="20553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Ablation Study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BA83C7-416F-1A15-9764-1EB814F862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6091" y="2928379"/>
            <a:ext cx="5473700" cy="367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023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53FCB8-6AAB-47C0-12F0-7B482D86E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6379"/>
            <a:ext cx="12192000" cy="2692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443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380B46-27CF-5058-0416-C9F2595887A5}"/>
              </a:ext>
            </a:extLst>
          </p:cNvPr>
          <p:cNvSpPr txBox="1"/>
          <p:nvPr/>
        </p:nvSpPr>
        <p:spPr>
          <a:xfrm>
            <a:off x="5433799" y="2721114"/>
            <a:ext cx="1324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26432398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432ABF-DD6D-41F2-6335-513D3D5906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4529" y="1124464"/>
            <a:ext cx="8166163" cy="55928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408725-724E-93C1-B37E-884F1C9AD92F}"/>
              </a:ext>
            </a:extLst>
          </p:cNvPr>
          <p:cNvSpPr txBox="1"/>
          <p:nvPr/>
        </p:nvSpPr>
        <p:spPr>
          <a:xfrm>
            <a:off x="3431488" y="755132"/>
            <a:ext cx="5329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>
                <a:hlinkClick r:id="rId3"/>
              </a:rPr>
              <a:t>https://</a:t>
            </a:r>
            <a:r>
              <a:rPr lang="en-US" dirty="0" err="1">
                <a:hlinkClick r:id="rId3"/>
              </a:rPr>
              <a:t>openreview.net</a:t>
            </a:r>
            <a:r>
              <a:rPr lang="en-US" dirty="0">
                <a:hlinkClick r:id="rId3"/>
              </a:rPr>
              <a:t>/</a:t>
            </a:r>
            <a:r>
              <a:rPr lang="en-US" dirty="0" err="1">
                <a:hlinkClick r:id="rId3"/>
              </a:rPr>
              <a:t>pdf?id</a:t>
            </a:r>
            <a:r>
              <a:rPr lang="en-US" dirty="0">
                <a:hlinkClick r:id="rId3"/>
              </a:rPr>
              <a:t>=I3mLa12s_H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8F5A4B-86AF-D384-F6C8-B8C3AA1608BA}"/>
              </a:ext>
            </a:extLst>
          </p:cNvPr>
          <p:cNvSpPr txBox="1"/>
          <p:nvPr/>
        </p:nvSpPr>
        <p:spPr>
          <a:xfrm>
            <a:off x="1890584" y="201134"/>
            <a:ext cx="8792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>
                <a:solidFill>
                  <a:srgbClr val="2C3A4A"/>
                </a:solidFill>
                <a:effectLst/>
                <a:latin typeface="Noto Sans" panose="020B0604020202020204" pitchFamily="34" charset="0"/>
              </a:rPr>
              <a:t>Point Transformer V2: Grouped Vector Attention and Partition-based Pooling</a:t>
            </a:r>
          </a:p>
        </p:txBody>
      </p:sp>
    </p:spTree>
    <p:extLst>
      <p:ext uri="{BB962C8B-B14F-4D97-AF65-F5344CB8AC3E}">
        <p14:creationId xmlns:p14="http://schemas.microsoft.com/office/powerpoint/2010/main" val="9405767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C10FD8C-6013-DBF6-C2FE-E1668CE0470D}"/>
              </a:ext>
            </a:extLst>
          </p:cNvPr>
          <p:cNvGrpSpPr/>
          <p:nvPr/>
        </p:nvGrpSpPr>
        <p:grpSpPr>
          <a:xfrm>
            <a:off x="442394" y="747477"/>
            <a:ext cx="8922655" cy="1291560"/>
            <a:chOff x="442394" y="747477"/>
            <a:chExt cx="8922655" cy="129156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8C61A56-A981-E5CC-8F38-AFB22FA41E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24449" y="1111937"/>
              <a:ext cx="7340600" cy="9271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B7BA0CA-21D5-D815-DF19-31C645EFC0E0}"/>
                </a:ext>
              </a:extLst>
            </p:cNvPr>
            <p:cNvSpPr txBox="1"/>
            <p:nvPr/>
          </p:nvSpPr>
          <p:spPr>
            <a:xfrm>
              <a:off x="442394" y="747477"/>
              <a:ext cx="18036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scalar attention 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14A2803-F03A-F54F-B19A-A181682EAF8B}"/>
              </a:ext>
            </a:extLst>
          </p:cNvPr>
          <p:cNvGrpSpPr/>
          <p:nvPr/>
        </p:nvGrpSpPr>
        <p:grpSpPr>
          <a:xfrm>
            <a:off x="442394" y="2682338"/>
            <a:ext cx="9230544" cy="1222912"/>
            <a:chOff x="442394" y="2682338"/>
            <a:chExt cx="9230544" cy="122291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512D554-F637-03D0-299B-893FFB6A26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25938" y="2952750"/>
              <a:ext cx="7747000" cy="9525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36C997F-520D-8B01-EDE3-0D8190359037}"/>
                </a:ext>
              </a:extLst>
            </p:cNvPr>
            <p:cNvSpPr txBox="1"/>
            <p:nvPr/>
          </p:nvSpPr>
          <p:spPr>
            <a:xfrm>
              <a:off x="442394" y="2682338"/>
              <a:ext cx="184698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vector attention 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6B5F059-26E1-C08B-89F9-EAA4E894C6BA}"/>
              </a:ext>
            </a:extLst>
          </p:cNvPr>
          <p:cNvGrpSpPr/>
          <p:nvPr/>
        </p:nvGrpSpPr>
        <p:grpSpPr>
          <a:xfrm>
            <a:off x="442394" y="4645182"/>
            <a:ext cx="10106726" cy="1435372"/>
            <a:chOff x="442394" y="4645182"/>
            <a:chExt cx="10106726" cy="143537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6FD9EC2-B707-48E4-5887-4860BA7E40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42880" y="5017310"/>
              <a:ext cx="8906240" cy="106324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88CD646-422D-8078-9656-711BC05A04A1}"/>
                </a:ext>
              </a:extLst>
            </p:cNvPr>
            <p:cNvSpPr txBox="1"/>
            <p:nvPr/>
          </p:nvSpPr>
          <p:spPr>
            <a:xfrm>
              <a:off x="442394" y="4645182"/>
              <a:ext cx="27510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sz="200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rouped vector attention 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7866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5921CE-6573-EF1C-79D8-290922DD9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24513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D66E34-D0BE-E44A-46C3-F4EFA5F89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3191" y="3734412"/>
            <a:ext cx="3946268" cy="14958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F5D4E8-AECE-9138-3E84-97C3A362CF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2543" y="3734412"/>
            <a:ext cx="3404942" cy="182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646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CC4E15-E450-6BB0-4938-A4BE78D64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97" y="358346"/>
            <a:ext cx="12044722" cy="612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0877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4202D8-8D69-3AD4-23A0-1EF0C3ED2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535" y="15521"/>
            <a:ext cx="9737124" cy="673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1962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9D3FC4-817B-8C27-25E0-8CAEB9F397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4526"/>
          <a:stretch/>
        </p:blipFill>
        <p:spPr>
          <a:xfrm>
            <a:off x="679174" y="224204"/>
            <a:ext cx="3843130" cy="67143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B507F6-0096-A773-ECD4-01B1A727F2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893"/>
          <a:stretch/>
        </p:blipFill>
        <p:spPr>
          <a:xfrm>
            <a:off x="4611756" y="224204"/>
            <a:ext cx="7053469" cy="671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9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E24B76-CAAF-DBD6-4B16-28BAB95CCD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946" y="72479"/>
            <a:ext cx="8526622" cy="678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312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79480E-A2C7-ECD3-E2DC-ABD2E030FD42}"/>
              </a:ext>
            </a:extLst>
          </p:cNvPr>
          <p:cNvSpPr txBox="1"/>
          <p:nvPr/>
        </p:nvSpPr>
        <p:spPr>
          <a:xfrm>
            <a:off x="691978" y="321276"/>
            <a:ext cx="1938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Background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A3CD83-E1AA-65F4-8336-7A388B122D20}"/>
              </a:ext>
            </a:extLst>
          </p:cNvPr>
          <p:cNvSpPr txBox="1"/>
          <p:nvPr/>
        </p:nvSpPr>
        <p:spPr>
          <a:xfrm>
            <a:off x="2261287" y="1059940"/>
            <a:ext cx="26564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Self-attention operators </a:t>
            </a: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417792-A893-857A-0ADF-427FBD28AB3C}"/>
              </a:ext>
            </a:extLst>
          </p:cNvPr>
          <p:cNvSpPr txBox="1"/>
          <p:nvPr/>
        </p:nvSpPr>
        <p:spPr>
          <a:xfrm>
            <a:off x="383509" y="1940696"/>
            <a:ext cx="18036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scalar attention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48EF14-D283-B888-8EF3-A33814084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113" y="2658073"/>
            <a:ext cx="1961748" cy="53082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EFDA331-87C2-E019-4BB0-868183715EEA}"/>
              </a:ext>
            </a:extLst>
          </p:cNvPr>
          <p:cNvGrpSpPr/>
          <p:nvPr/>
        </p:nvGrpSpPr>
        <p:grpSpPr>
          <a:xfrm>
            <a:off x="4065373" y="1940696"/>
            <a:ext cx="5793259" cy="1488304"/>
            <a:chOff x="4065373" y="1940696"/>
            <a:chExt cx="5793259" cy="148830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4A2F47C-8CD3-BF6D-11A1-4E7EB869ED24}"/>
                </a:ext>
              </a:extLst>
            </p:cNvPr>
            <p:cNvSpPr txBox="1"/>
            <p:nvPr/>
          </p:nvSpPr>
          <p:spPr>
            <a:xfrm>
              <a:off x="4405986" y="1940696"/>
              <a:ext cx="36375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scalar dot-product attention layer 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88997A3-BB0D-AF54-A9B6-4A100A8D2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65373" y="2273134"/>
              <a:ext cx="5793259" cy="1155866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93C5774-0616-19E0-939D-64749BF82572}"/>
              </a:ext>
            </a:extLst>
          </p:cNvPr>
          <p:cNvSpPr txBox="1"/>
          <p:nvPr/>
        </p:nvSpPr>
        <p:spPr>
          <a:xfrm>
            <a:off x="399113" y="4069655"/>
            <a:ext cx="18469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vector attention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D1B4CB-2EC9-0396-1226-DF74E7AD73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5373" y="3916481"/>
            <a:ext cx="7062252" cy="104501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FE3063A-1453-4272-7377-21904D47E291}"/>
              </a:ext>
            </a:extLst>
          </p:cNvPr>
          <p:cNvGrpSpPr/>
          <p:nvPr/>
        </p:nvGrpSpPr>
        <p:grpSpPr>
          <a:xfrm>
            <a:off x="378157" y="5347209"/>
            <a:ext cx="11813842" cy="1225033"/>
            <a:chOff x="378157" y="5347209"/>
            <a:chExt cx="11813842" cy="122503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9D0F498-1E57-FFF5-1A1C-0F67336AD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65372" y="5347209"/>
              <a:ext cx="8126627" cy="122503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EE3636D-F4B9-2419-039E-7D8E4790CB35}"/>
                </a:ext>
              </a:extLst>
            </p:cNvPr>
            <p:cNvSpPr txBox="1"/>
            <p:nvPr/>
          </p:nvSpPr>
          <p:spPr>
            <a:xfrm>
              <a:off x="378157" y="5570550"/>
              <a:ext cx="30067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accent6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Point Transformer Layer </a:t>
              </a:r>
              <a:endParaRPr lang="en-US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4145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158935-60C3-30EF-26D1-323C5AC4F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5373" y="0"/>
            <a:ext cx="8126627" cy="12250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80500A-ADBD-4449-E7BA-CE5C7DA9A32C}"/>
              </a:ext>
            </a:extLst>
          </p:cNvPr>
          <p:cNvSpPr txBox="1"/>
          <p:nvPr/>
        </p:nvSpPr>
        <p:spPr>
          <a:xfrm>
            <a:off x="378158" y="223341"/>
            <a:ext cx="30067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Point Transformer Layer </a:t>
            </a:r>
            <a:endParaRPr lang="en-US" sz="20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D17E99-DD81-6AB2-CEDE-8E252AEE8A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460" y="1476981"/>
            <a:ext cx="10699079" cy="515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359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FFFDB2-C1A8-442C-9085-FE1CFEF14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292" y="202301"/>
            <a:ext cx="9033086" cy="21578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7F22BC-32CC-CB71-DAA7-73DBDBF11892}"/>
              </a:ext>
            </a:extLst>
          </p:cNvPr>
          <p:cNvSpPr txBox="1"/>
          <p:nvPr/>
        </p:nvSpPr>
        <p:spPr>
          <a:xfrm>
            <a:off x="3101546" y="2582563"/>
            <a:ext cx="2442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Classification Network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951A91-F94D-0449-1CAF-278D0E33D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0998" y="202301"/>
            <a:ext cx="1917700" cy="584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783358-A44A-625B-4852-467B03E7C6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0998" y="697021"/>
            <a:ext cx="1892300" cy="584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26B63F-DC1A-5AC0-CB3B-D14F043277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4648" y="2271670"/>
            <a:ext cx="1879600" cy="558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4692B9-B35B-1DBB-F95E-502900EB6C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0048" y="1205643"/>
            <a:ext cx="1854200" cy="571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CE3D74-B85C-5F37-DFA1-69FBD4D193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93698" y="1764443"/>
            <a:ext cx="1892300" cy="5334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FB01242-2FFF-FBFD-96BC-3A106D6A16B6}"/>
              </a:ext>
            </a:extLst>
          </p:cNvPr>
          <p:cNvGrpSpPr/>
          <p:nvPr/>
        </p:nvGrpSpPr>
        <p:grpSpPr>
          <a:xfrm>
            <a:off x="-2" y="3429000"/>
            <a:ext cx="12192001" cy="2891607"/>
            <a:chOff x="-2" y="3429000"/>
            <a:chExt cx="12192001" cy="289160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34C2585-CC2F-6C58-6CBF-5D843B73F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2" y="3429000"/>
              <a:ext cx="12192001" cy="229307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6E506C-E732-19EA-B9A3-5D805BB82627}"/>
                </a:ext>
              </a:extLst>
            </p:cNvPr>
            <p:cNvSpPr txBox="1"/>
            <p:nvPr/>
          </p:nvSpPr>
          <p:spPr>
            <a:xfrm>
              <a:off x="3101546" y="5951275"/>
              <a:ext cx="25701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Semantic Segmentation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3269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32AC8A-246E-E60B-5008-200D87800AE3}"/>
              </a:ext>
            </a:extLst>
          </p:cNvPr>
          <p:cNvSpPr txBox="1"/>
          <p:nvPr/>
        </p:nvSpPr>
        <p:spPr>
          <a:xfrm>
            <a:off x="988541" y="210065"/>
            <a:ext cx="2448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Position Encoding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E380D0-A55D-50C7-5536-2CD08A19E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422" y="593642"/>
            <a:ext cx="2184400" cy="5969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9384F1B-01A8-A62C-8072-D62A5EACC8AD}"/>
              </a:ext>
            </a:extLst>
          </p:cNvPr>
          <p:cNvGrpSpPr/>
          <p:nvPr/>
        </p:nvGrpSpPr>
        <p:grpSpPr>
          <a:xfrm>
            <a:off x="111386" y="1830861"/>
            <a:ext cx="3325261" cy="4337736"/>
            <a:chOff x="3241492" y="1828801"/>
            <a:chExt cx="3325261" cy="433773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2FF9EDF-B2CF-1BCF-7703-8DCB26A7FEF5}"/>
                </a:ext>
              </a:extLst>
            </p:cNvPr>
            <p:cNvSpPr txBox="1"/>
            <p:nvPr/>
          </p:nvSpPr>
          <p:spPr>
            <a:xfrm>
              <a:off x="3241492" y="1828801"/>
              <a:ext cx="33197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Point Transformer Block 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701B66E-D6F7-2E59-A404-7942C30955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77453" y="2470837"/>
              <a:ext cx="3289300" cy="3695700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FDE9B04-F6EF-B92A-1B10-9FB0479A315D}"/>
              </a:ext>
            </a:extLst>
          </p:cNvPr>
          <p:cNvGrpSpPr/>
          <p:nvPr/>
        </p:nvGrpSpPr>
        <p:grpSpPr>
          <a:xfrm>
            <a:off x="3431141" y="1830861"/>
            <a:ext cx="3238500" cy="4348034"/>
            <a:chOff x="3431141" y="1830861"/>
            <a:chExt cx="3238500" cy="434803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2AE70BA-8438-013D-1CC1-52237041D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31141" y="2406995"/>
              <a:ext cx="3238500" cy="37719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416BFA2-E6F7-4891-7C74-3889ACAFC440}"/>
                </a:ext>
              </a:extLst>
            </p:cNvPr>
            <p:cNvSpPr txBox="1"/>
            <p:nvPr/>
          </p:nvSpPr>
          <p:spPr>
            <a:xfrm>
              <a:off x="3796289" y="1830861"/>
              <a:ext cx="22753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Transition down 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31DF282-7471-4A72-7271-E03E1EFF0815}"/>
              </a:ext>
            </a:extLst>
          </p:cNvPr>
          <p:cNvGrpSpPr/>
          <p:nvPr/>
        </p:nvGrpSpPr>
        <p:grpSpPr>
          <a:xfrm>
            <a:off x="6478862" y="1820731"/>
            <a:ext cx="5713138" cy="4385966"/>
            <a:chOff x="6478862" y="1820731"/>
            <a:chExt cx="5713138" cy="438596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CFAA9AA-8FC6-4F01-CD9E-BF667E43A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78862" y="2434797"/>
              <a:ext cx="5713138" cy="37719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D5262F7-0DF9-1729-9CE1-FECAC69F0337}"/>
                </a:ext>
              </a:extLst>
            </p:cNvPr>
            <p:cNvSpPr txBox="1"/>
            <p:nvPr/>
          </p:nvSpPr>
          <p:spPr>
            <a:xfrm>
              <a:off x="8248842" y="1820731"/>
              <a:ext cx="19675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Transition Up 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979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1F36E5-A4ED-9F9C-999B-84848865CD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317"/>
          <a:stretch/>
        </p:blipFill>
        <p:spPr>
          <a:xfrm>
            <a:off x="117387" y="135924"/>
            <a:ext cx="12074613" cy="30521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546881-1B10-E4A6-338D-51C239CD43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8048" y="3429000"/>
            <a:ext cx="4543951" cy="3429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BC80C6-1791-3D9F-3A3B-7E8B1EBD77EA}"/>
              </a:ext>
            </a:extLst>
          </p:cNvPr>
          <p:cNvSpPr txBox="1"/>
          <p:nvPr/>
        </p:nvSpPr>
        <p:spPr>
          <a:xfrm>
            <a:off x="2483707" y="3500326"/>
            <a:ext cx="3171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Semantic Segmentation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01C2D4-7E77-DDFA-1C29-2CB59500D05D}"/>
              </a:ext>
            </a:extLst>
          </p:cNvPr>
          <p:cNvSpPr txBox="1"/>
          <p:nvPr/>
        </p:nvSpPr>
        <p:spPr>
          <a:xfrm>
            <a:off x="3531394" y="4167531"/>
            <a:ext cx="2929200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S3DIS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- 271 rooms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six areas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three different buildings.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- 13 categories 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Area 5 heldout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6-fold cross-validation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2A66BA-BBDD-165F-6AA3-A17F6531DD8E}"/>
              </a:ext>
            </a:extLst>
          </p:cNvPr>
          <p:cNvSpPr txBox="1"/>
          <p:nvPr/>
        </p:nvSpPr>
        <p:spPr>
          <a:xfrm>
            <a:off x="333632" y="3744097"/>
            <a:ext cx="1143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385473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3B5B43-C235-6934-EF01-483E9A00F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902941"/>
            <a:ext cx="12176955" cy="269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8720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85998B-CB53-314B-61ED-EF4F0EF6BD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7"/>
          <a:stretch/>
        </p:blipFill>
        <p:spPr>
          <a:xfrm>
            <a:off x="-20055" y="963826"/>
            <a:ext cx="12155231" cy="4942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0908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872</TotalTime>
  <Words>214</Words>
  <Application>Microsoft Macintosh PowerPoint</Application>
  <PresentationFormat>Widescreen</PresentationFormat>
  <Paragraphs>47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Aptos</vt:lpstr>
      <vt:lpstr>Aptos Display</vt:lpstr>
      <vt:lpstr>Arial</vt:lpstr>
      <vt:lpstr>CMMI10</vt:lpstr>
      <vt:lpstr>NimbusRomNo9L</vt:lpstr>
      <vt:lpstr>Noto Sans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Shivanand Venkanna Sheshappanavar</dc:creator>
  <cp:lastModifiedBy>Shivanand Venkanna Sheshappanavar</cp:lastModifiedBy>
  <cp:revision>35</cp:revision>
  <dcterms:created xsi:type="dcterms:W3CDTF">2024-03-04T00:58:33Z</dcterms:created>
  <dcterms:modified xsi:type="dcterms:W3CDTF">2024-03-04T15:31:29Z</dcterms:modified>
</cp:coreProperties>
</file>