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77" r:id="rId3"/>
    <p:sldId id="282" r:id="rId4"/>
    <p:sldId id="259" r:id="rId5"/>
    <p:sldId id="283" r:id="rId6"/>
    <p:sldId id="299" r:id="rId7"/>
    <p:sldId id="280" r:id="rId8"/>
    <p:sldId id="275" r:id="rId9"/>
    <p:sldId id="278" r:id="rId10"/>
    <p:sldId id="279" r:id="rId11"/>
    <p:sldId id="300" r:id="rId12"/>
    <p:sldId id="298" r:id="rId13"/>
    <p:sldId id="297" r:id="rId14"/>
    <p:sldId id="281" r:id="rId15"/>
    <p:sldId id="260" r:id="rId16"/>
    <p:sldId id="257" r:id="rId17"/>
    <p:sldId id="285" r:id="rId18"/>
    <p:sldId id="286" r:id="rId19"/>
    <p:sldId id="287" r:id="rId20"/>
    <p:sldId id="288" r:id="rId21"/>
    <p:sldId id="289" r:id="rId22"/>
    <p:sldId id="294" r:id="rId23"/>
    <p:sldId id="290" r:id="rId24"/>
    <p:sldId id="291" r:id="rId25"/>
    <p:sldId id="292" r:id="rId26"/>
    <p:sldId id="293" r:id="rId27"/>
    <p:sldId id="276" r:id="rId28"/>
    <p:sldId id="296" r:id="rId29"/>
    <p:sldId id="295" r:id="rId30"/>
    <p:sldId id="266" r:id="rId31"/>
    <p:sldId id="267" r:id="rId32"/>
    <p:sldId id="268" r:id="rId33"/>
    <p:sldId id="269" r:id="rId34"/>
    <p:sldId id="270" r:id="rId35"/>
    <p:sldId id="271" r:id="rId36"/>
    <p:sldId id="274" r:id="rId37"/>
    <p:sldId id="26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6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10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80FCFB-8BC6-40BB-9551-034E10101D18}" type="doc">
      <dgm:prSet loTypeId="urn:microsoft.com/office/officeart/2018/2/layout/IconLabelDescription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8774732-91DA-432D-8185-61C0D111F8AC}">
      <dgm:prSet/>
      <dgm:spPr/>
      <dgm:t>
        <a:bodyPr/>
        <a:lstStyle/>
        <a:p>
          <a:pPr>
            <a:defRPr b="1"/>
          </a:pPr>
          <a:r>
            <a:rPr lang="en-US"/>
            <a:t>Introduction</a:t>
          </a:r>
        </a:p>
      </dgm:t>
    </dgm:pt>
    <dgm:pt modelId="{7CAD3878-69B1-49C1-B3A0-347A27144A45}" type="parTrans" cxnId="{D7917330-6B60-4B25-ABA6-3500A67FEE0E}">
      <dgm:prSet/>
      <dgm:spPr/>
      <dgm:t>
        <a:bodyPr/>
        <a:lstStyle/>
        <a:p>
          <a:endParaRPr lang="en-US"/>
        </a:p>
      </dgm:t>
    </dgm:pt>
    <dgm:pt modelId="{2F180088-858D-44A4-BFC6-A46A5F6B9F3F}" type="sibTrans" cxnId="{D7917330-6B60-4B25-ABA6-3500A67FEE0E}">
      <dgm:prSet/>
      <dgm:spPr/>
      <dgm:t>
        <a:bodyPr/>
        <a:lstStyle/>
        <a:p>
          <a:endParaRPr lang="en-US"/>
        </a:p>
      </dgm:t>
    </dgm:pt>
    <dgm:pt modelId="{73F5FD50-F7B0-4644-9F59-656F5646D927}">
      <dgm:prSet/>
      <dgm:spPr/>
      <dgm:t>
        <a:bodyPr/>
        <a:lstStyle/>
        <a:p>
          <a:pPr>
            <a:defRPr b="1"/>
          </a:pPr>
          <a:r>
            <a:rPr lang="en-US"/>
            <a:t>Related works</a:t>
          </a:r>
        </a:p>
      </dgm:t>
    </dgm:pt>
    <dgm:pt modelId="{02DE87AC-A7E0-4DD2-9BC5-7CE8970B3792}" type="parTrans" cxnId="{44227066-F99A-4F71-8120-DC50DB9CFF28}">
      <dgm:prSet/>
      <dgm:spPr/>
      <dgm:t>
        <a:bodyPr/>
        <a:lstStyle/>
        <a:p>
          <a:endParaRPr lang="en-US"/>
        </a:p>
      </dgm:t>
    </dgm:pt>
    <dgm:pt modelId="{108E8B46-5B4F-4536-A6F9-E2C747BDD0F5}" type="sibTrans" cxnId="{44227066-F99A-4F71-8120-DC50DB9CFF28}">
      <dgm:prSet/>
      <dgm:spPr/>
      <dgm:t>
        <a:bodyPr/>
        <a:lstStyle/>
        <a:p>
          <a:endParaRPr lang="en-US"/>
        </a:p>
      </dgm:t>
    </dgm:pt>
    <dgm:pt modelId="{51A3A708-11B4-428D-B257-3A1D1D6FC161}">
      <dgm:prSet/>
      <dgm:spPr/>
      <dgm:t>
        <a:bodyPr/>
        <a:lstStyle/>
        <a:p>
          <a:pPr>
            <a:defRPr b="1"/>
          </a:pPr>
          <a:r>
            <a:rPr lang="en-US"/>
            <a:t>Problem statement</a:t>
          </a:r>
        </a:p>
      </dgm:t>
    </dgm:pt>
    <dgm:pt modelId="{FB04985B-2122-473A-A24B-63D8067A8407}" type="parTrans" cxnId="{80448D23-3203-4A32-84F8-9A6A8D1F33B8}">
      <dgm:prSet/>
      <dgm:spPr/>
      <dgm:t>
        <a:bodyPr/>
        <a:lstStyle/>
        <a:p>
          <a:endParaRPr lang="en-US"/>
        </a:p>
      </dgm:t>
    </dgm:pt>
    <dgm:pt modelId="{42F4237C-819F-4C97-ACFC-0722D9D80E15}" type="sibTrans" cxnId="{80448D23-3203-4A32-84F8-9A6A8D1F33B8}">
      <dgm:prSet/>
      <dgm:spPr/>
      <dgm:t>
        <a:bodyPr/>
        <a:lstStyle/>
        <a:p>
          <a:endParaRPr lang="en-US"/>
        </a:p>
      </dgm:t>
    </dgm:pt>
    <dgm:pt modelId="{BE33EFC9-845E-44FD-8A32-7457885F0462}">
      <dgm:prSet/>
      <dgm:spPr/>
      <dgm:t>
        <a:bodyPr/>
        <a:lstStyle/>
        <a:p>
          <a:pPr>
            <a:defRPr b="1"/>
          </a:pPr>
          <a:r>
            <a:rPr lang="en-US"/>
            <a:t>Deep Learning on Point Sets</a:t>
          </a:r>
        </a:p>
      </dgm:t>
    </dgm:pt>
    <dgm:pt modelId="{61C9763A-C259-4305-99B4-CA352786ED46}" type="parTrans" cxnId="{4078F8BE-D5D8-49C7-B917-5EC3D2BE7458}">
      <dgm:prSet/>
      <dgm:spPr/>
      <dgm:t>
        <a:bodyPr/>
        <a:lstStyle/>
        <a:p>
          <a:endParaRPr lang="en-US"/>
        </a:p>
      </dgm:t>
    </dgm:pt>
    <dgm:pt modelId="{4C2FA741-C997-4399-9F75-7ABB22B0D5D7}" type="sibTrans" cxnId="{4078F8BE-D5D8-49C7-B917-5EC3D2BE7458}">
      <dgm:prSet/>
      <dgm:spPr/>
      <dgm:t>
        <a:bodyPr/>
        <a:lstStyle/>
        <a:p>
          <a:endParaRPr lang="en-US"/>
        </a:p>
      </dgm:t>
    </dgm:pt>
    <dgm:pt modelId="{7F5358FD-DFDE-477B-B0AC-B9D11143034B}">
      <dgm:prSet/>
      <dgm:spPr/>
      <dgm:t>
        <a:bodyPr/>
        <a:lstStyle/>
        <a:p>
          <a:r>
            <a:rPr lang="en-US" dirty="0"/>
            <a:t>Properties of Point Sets in R</a:t>
          </a:r>
          <a:r>
            <a:rPr lang="en-US" baseline="30000" dirty="0"/>
            <a:t>n   </a:t>
          </a:r>
          <a:r>
            <a:rPr lang="en-US" dirty="0"/>
            <a:t> </a:t>
          </a:r>
        </a:p>
      </dgm:t>
    </dgm:pt>
    <dgm:pt modelId="{75765B74-EB20-480F-A292-37956A953C77}" type="parTrans" cxnId="{527E5B14-348C-4BCE-B5C3-9BB91DA2834F}">
      <dgm:prSet/>
      <dgm:spPr/>
      <dgm:t>
        <a:bodyPr/>
        <a:lstStyle/>
        <a:p>
          <a:endParaRPr lang="en-US"/>
        </a:p>
      </dgm:t>
    </dgm:pt>
    <dgm:pt modelId="{BD59A7B6-243C-422E-AF65-311FA781FA1D}" type="sibTrans" cxnId="{527E5B14-348C-4BCE-B5C3-9BB91DA2834F}">
      <dgm:prSet/>
      <dgm:spPr/>
      <dgm:t>
        <a:bodyPr/>
        <a:lstStyle/>
        <a:p>
          <a:endParaRPr lang="en-US"/>
        </a:p>
      </dgm:t>
    </dgm:pt>
    <dgm:pt modelId="{0DE63DD9-60E8-47DF-B8CF-AA66D069A588}">
      <dgm:prSet/>
      <dgm:spPr/>
      <dgm:t>
        <a:bodyPr/>
        <a:lstStyle/>
        <a:p>
          <a:r>
            <a:rPr lang="en-US"/>
            <a:t>PointNet Architecture</a:t>
          </a:r>
        </a:p>
      </dgm:t>
    </dgm:pt>
    <dgm:pt modelId="{A56C4E4A-7D04-42CD-B5F6-F79F792BE6E8}" type="parTrans" cxnId="{6A74CA6D-92DE-4874-8442-65307EBE8429}">
      <dgm:prSet/>
      <dgm:spPr/>
      <dgm:t>
        <a:bodyPr/>
        <a:lstStyle/>
        <a:p>
          <a:endParaRPr lang="en-US"/>
        </a:p>
      </dgm:t>
    </dgm:pt>
    <dgm:pt modelId="{A12F589E-E2DB-42F7-A206-CDFCDD2DBEF8}" type="sibTrans" cxnId="{6A74CA6D-92DE-4874-8442-65307EBE8429}">
      <dgm:prSet/>
      <dgm:spPr/>
      <dgm:t>
        <a:bodyPr/>
        <a:lstStyle/>
        <a:p>
          <a:endParaRPr lang="en-US"/>
        </a:p>
      </dgm:t>
    </dgm:pt>
    <dgm:pt modelId="{4020AB49-96D8-4BE8-A188-26AA84F0DDB2}">
      <dgm:prSet/>
      <dgm:spPr/>
      <dgm:t>
        <a:bodyPr/>
        <a:lstStyle/>
        <a:p>
          <a:r>
            <a:rPr lang="en-US" dirty="0"/>
            <a:t>Theoretical Analysis</a:t>
          </a:r>
        </a:p>
      </dgm:t>
    </dgm:pt>
    <dgm:pt modelId="{75331704-A34A-4E61-9A5E-05B2A8848BB1}" type="parTrans" cxnId="{2782ECAE-E3AA-4191-94B3-6894828B3FCC}">
      <dgm:prSet/>
      <dgm:spPr/>
      <dgm:t>
        <a:bodyPr/>
        <a:lstStyle/>
        <a:p>
          <a:endParaRPr lang="en-US"/>
        </a:p>
      </dgm:t>
    </dgm:pt>
    <dgm:pt modelId="{4B74C77F-427B-41C1-AE06-ADB4CE57F32D}" type="sibTrans" cxnId="{2782ECAE-E3AA-4191-94B3-6894828B3FCC}">
      <dgm:prSet/>
      <dgm:spPr/>
      <dgm:t>
        <a:bodyPr/>
        <a:lstStyle/>
        <a:p>
          <a:endParaRPr lang="en-US"/>
        </a:p>
      </dgm:t>
    </dgm:pt>
    <dgm:pt modelId="{C1D0832B-3C5E-433E-980F-4DD896D2EEB4}">
      <dgm:prSet/>
      <dgm:spPr/>
      <dgm:t>
        <a:bodyPr/>
        <a:lstStyle/>
        <a:p>
          <a:pPr>
            <a:defRPr b="1"/>
          </a:pPr>
          <a:r>
            <a:rPr lang="en-US"/>
            <a:t>Experiment</a:t>
          </a:r>
        </a:p>
      </dgm:t>
    </dgm:pt>
    <dgm:pt modelId="{D6D9159D-55A6-48E9-ACBE-4AD9FD121718}" type="parTrans" cxnId="{55711143-CF24-47F8-8884-BE5682F4FE21}">
      <dgm:prSet/>
      <dgm:spPr/>
      <dgm:t>
        <a:bodyPr/>
        <a:lstStyle/>
        <a:p>
          <a:endParaRPr lang="en-US"/>
        </a:p>
      </dgm:t>
    </dgm:pt>
    <dgm:pt modelId="{7B6B8B27-E45D-40CB-A5F9-D8CB660113D8}" type="sibTrans" cxnId="{55711143-CF24-47F8-8884-BE5682F4FE21}">
      <dgm:prSet/>
      <dgm:spPr/>
      <dgm:t>
        <a:bodyPr/>
        <a:lstStyle/>
        <a:p>
          <a:endParaRPr lang="en-US"/>
        </a:p>
      </dgm:t>
    </dgm:pt>
    <dgm:pt modelId="{9DD08153-095C-4A5D-85D6-F01D11C12505}">
      <dgm:prSet/>
      <dgm:spPr/>
      <dgm:t>
        <a:bodyPr/>
        <a:lstStyle/>
        <a:p>
          <a:r>
            <a:rPr lang="en-US"/>
            <a:t>Applications</a:t>
          </a:r>
        </a:p>
      </dgm:t>
    </dgm:pt>
    <dgm:pt modelId="{CE40F808-BF45-474C-BE1B-A690727391E7}" type="parTrans" cxnId="{440E4023-797C-434D-802F-62F16F42A7BA}">
      <dgm:prSet/>
      <dgm:spPr/>
      <dgm:t>
        <a:bodyPr/>
        <a:lstStyle/>
        <a:p>
          <a:endParaRPr lang="en-US"/>
        </a:p>
      </dgm:t>
    </dgm:pt>
    <dgm:pt modelId="{BD765BA2-6FE9-475D-B4F9-9B8528ACB564}" type="sibTrans" cxnId="{440E4023-797C-434D-802F-62F16F42A7BA}">
      <dgm:prSet/>
      <dgm:spPr/>
      <dgm:t>
        <a:bodyPr/>
        <a:lstStyle/>
        <a:p>
          <a:endParaRPr lang="en-US"/>
        </a:p>
      </dgm:t>
    </dgm:pt>
    <dgm:pt modelId="{AD26A7BC-BAE2-4129-B7DC-265CEAE66C05}">
      <dgm:prSet/>
      <dgm:spPr/>
      <dgm:t>
        <a:bodyPr/>
        <a:lstStyle/>
        <a:p>
          <a:r>
            <a:rPr lang="en-US" dirty="0"/>
            <a:t>Architecture Design Analysis</a:t>
          </a:r>
        </a:p>
      </dgm:t>
    </dgm:pt>
    <dgm:pt modelId="{E8C89C0C-7E01-4E5B-B4A5-8841EF789C49}" type="parTrans" cxnId="{C72C88D3-712E-49C5-AD93-4FAA1633EECE}">
      <dgm:prSet/>
      <dgm:spPr/>
      <dgm:t>
        <a:bodyPr/>
        <a:lstStyle/>
        <a:p>
          <a:endParaRPr lang="en-US"/>
        </a:p>
      </dgm:t>
    </dgm:pt>
    <dgm:pt modelId="{B35CFA27-AEDB-45C4-8AD1-B224E2B828EC}" type="sibTrans" cxnId="{C72C88D3-712E-49C5-AD93-4FAA1633EECE}">
      <dgm:prSet/>
      <dgm:spPr/>
      <dgm:t>
        <a:bodyPr/>
        <a:lstStyle/>
        <a:p>
          <a:endParaRPr lang="en-US"/>
        </a:p>
      </dgm:t>
    </dgm:pt>
    <dgm:pt modelId="{5A9D9CC3-3C84-42CD-A6B6-781AE3A7F25D}">
      <dgm:prSet/>
      <dgm:spPr/>
      <dgm:t>
        <a:bodyPr/>
        <a:lstStyle/>
        <a:p>
          <a:r>
            <a:rPr lang="en-US" dirty="0"/>
            <a:t>Visualizing PointNet</a:t>
          </a:r>
        </a:p>
      </dgm:t>
    </dgm:pt>
    <dgm:pt modelId="{7122B6C5-2FEB-4E55-AAD5-71C78B25784D}" type="parTrans" cxnId="{1D108569-21F7-4256-BE39-EB5D86A8A8CA}">
      <dgm:prSet/>
      <dgm:spPr/>
      <dgm:t>
        <a:bodyPr/>
        <a:lstStyle/>
        <a:p>
          <a:endParaRPr lang="en-US"/>
        </a:p>
      </dgm:t>
    </dgm:pt>
    <dgm:pt modelId="{AA9EB0D3-B264-4794-A9F9-6F63458C629B}" type="sibTrans" cxnId="{1D108569-21F7-4256-BE39-EB5D86A8A8CA}">
      <dgm:prSet/>
      <dgm:spPr/>
      <dgm:t>
        <a:bodyPr/>
        <a:lstStyle/>
        <a:p>
          <a:endParaRPr lang="en-US"/>
        </a:p>
      </dgm:t>
    </dgm:pt>
    <dgm:pt modelId="{C13C76B8-282F-49A0-BD43-D01593A45F99}">
      <dgm:prSet/>
      <dgm:spPr/>
      <dgm:t>
        <a:bodyPr/>
        <a:lstStyle/>
        <a:p>
          <a:r>
            <a:rPr lang="en-US" dirty="0"/>
            <a:t>Time and Space Complexity Analysis</a:t>
          </a:r>
        </a:p>
      </dgm:t>
    </dgm:pt>
    <dgm:pt modelId="{E8F3EF01-6330-48D4-869A-3403859BDD69}" type="parTrans" cxnId="{365C81D1-FD25-4F33-8544-57FD23F98D08}">
      <dgm:prSet/>
      <dgm:spPr/>
      <dgm:t>
        <a:bodyPr/>
        <a:lstStyle/>
        <a:p>
          <a:endParaRPr lang="en-US"/>
        </a:p>
      </dgm:t>
    </dgm:pt>
    <dgm:pt modelId="{4A8ABC2B-A99B-4D9F-A5D4-8586316423C7}" type="sibTrans" cxnId="{365C81D1-FD25-4F33-8544-57FD23F98D08}">
      <dgm:prSet/>
      <dgm:spPr/>
      <dgm:t>
        <a:bodyPr/>
        <a:lstStyle/>
        <a:p>
          <a:endParaRPr lang="en-US"/>
        </a:p>
      </dgm:t>
    </dgm:pt>
    <dgm:pt modelId="{B1897B20-9A3E-4A08-8D76-ACD0175DF6C7}">
      <dgm:prSet/>
      <dgm:spPr/>
      <dgm:t>
        <a:bodyPr/>
        <a:lstStyle/>
        <a:p>
          <a:pPr>
            <a:defRPr b="1"/>
          </a:pPr>
          <a:r>
            <a:rPr lang="en-US" dirty="0"/>
            <a:t>Conclusion?</a:t>
          </a:r>
        </a:p>
      </dgm:t>
    </dgm:pt>
    <dgm:pt modelId="{147F46D4-854C-4E1A-A04E-33B075CF4409}" type="parTrans" cxnId="{DF8D0BAA-ED8D-4DF3-B157-4675553CDBC1}">
      <dgm:prSet/>
      <dgm:spPr/>
      <dgm:t>
        <a:bodyPr/>
        <a:lstStyle/>
        <a:p>
          <a:endParaRPr lang="en-US"/>
        </a:p>
      </dgm:t>
    </dgm:pt>
    <dgm:pt modelId="{9E299335-AB53-4CBE-B481-A18F297CE9E5}" type="sibTrans" cxnId="{DF8D0BAA-ED8D-4DF3-B157-4675553CDBC1}">
      <dgm:prSet/>
      <dgm:spPr/>
      <dgm:t>
        <a:bodyPr/>
        <a:lstStyle/>
        <a:p>
          <a:endParaRPr lang="en-US"/>
        </a:p>
      </dgm:t>
    </dgm:pt>
    <dgm:pt modelId="{703201C7-C8E3-4843-893A-2199C8E6CA23}" type="pres">
      <dgm:prSet presAssocID="{A580FCFB-8BC6-40BB-9551-034E10101D18}" presName="root" presStyleCnt="0">
        <dgm:presLayoutVars>
          <dgm:dir/>
          <dgm:resizeHandles val="exact"/>
        </dgm:presLayoutVars>
      </dgm:prSet>
      <dgm:spPr/>
    </dgm:pt>
    <dgm:pt modelId="{4F60CFA3-E87F-4065-9169-9B8107ED97A6}" type="pres">
      <dgm:prSet presAssocID="{88774732-91DA-432D-8185-61C0D111F8AC}" presName="compNode" presStyleCnt="0"/>
      <dgm:spPr/>
    </dgm:pt>
    <dgm:pt modelId="{E7B36DFD-35B1-407B-9C7E-F3E120B3887D}" type="pres">
      <dgm:prSet presAssocID="{88774732-91DA-432D-8185-61C0D111F8A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ormation"/>
        </a:ext>
      </dgm:extLst>
    </dgm:pt>
    <dgm:pt modelId="{B10601C5-D122-4BFD-B12B-748A779069E6}" type="pres">
      <dgm:prSet presAssocID="{88774732-91DA-432D-8185-61C0D111F8AC}" presName="iconSpace" presStyleCnt="0"/>
      <dgm:spPr/>
    </dgm:pt>
    <dgm:pt modelId="{C39000ED-F26D-4D12-A7EB-43E08D96DA3B}" type="pres">
      <dgm:prSet presAssocID="{88774732-91DA-432D-8185-61C0D111F8AC}" presName="parTx" presStyleLbl="revTx" presStyleIdx="0" presStyleCnt="12">
        <dgm:presLayoutVars>
          <dgm:chMax val="0"/>
          <dgm:chPref val="0"/>
        </dgm:presLayoutVars>
      </dgm:prSet>
      <dgm:spPr/>
    </dgm:pt>
    <dgm:pt modelId="{ECC16F45-ED5E-4D1E-8DFD-EB1CE86738AE}" type="pres">
      <dgm:prSet presAssocID="{88774732-91DA-432D-8185-61C0D111F8AC}" presName="txSpace" presStyleCnt="0"/>
      <dgm:spPr/>
    </dgm:pt>
    <dgm:pt modelId="{1849F6FB-E98F-4079-95B6-F9059E825733}" type="pres">
      <dgm:prSet presAssocID="{88774732-91DA-432D-8185-61C0D111F8AC}" presName="desTx" presStyleLbl="revTx" presStyleIdx="1" presStyleCnt="12">
        <dgm:presLayoutVars/>
      </dgm:prSet>
      <dgm:spPr/>
    </dgm:pt>
    <dgm:pt modelId="{B9D242BC-BED9-4534-BCCD-BA361C0C5255}" type="pres">
      <dgm:prSet presAssocID="{2F180088-858D-44A4-BFC6-A46A5F6B9F3F}" presName="sibTrans" presStyleCnt="0"/>
      <dgm:spPr/>
    </dgm:pt>
    <dgm:pt modelId="{E1D1AF45-5606-4713-93B2-F50A285C2490}" type="pres">
      <dgm:prSet presAssocID="{73F5FD50-F7B0-4644-9F59-656F5646D927}" presName="compNode" presStyleCnt="0"/>
      <dgm:spPr/>
    </dgm:pt>
    <dgm:pt modelId="{670D9A55-AAA8-46A1-A6D8-6F89BA381B58}" type="pres">
      <dgm:prSet presAssocID="{73F5FD50-F7B0-4644-9F59-656F5646D92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5C481F72-0403-4DBD-897E-CBA17DE340A9}" type="pres">
      <dgm:prSet presAssocID="{73F5FD50-F7B0-4644-9F59-656F5646D927}" presName="iconSpace" presStyleCnt="0"/>
      <dgm:spPr/>
    </dgm:pt>
    <dgm:pt modelId="{962A2129-2E93-45D4-B291-01C46232B89A}" type="pres">
      <dgm:prSet presAssocID="{73F5FD50-F7B0-4644-9F59-656F5646D927}" presName="parTx" presStyleLbl="revTx" presStyleIdx="2" presStyleCnt="12">
        <dgm:presLayoutVars>
          <dgm:chMax val="0"/>
          <dgm:chPref val="0"/>
        </dgm:presLayoutVars>
      </dgm:prSet>
      <dgm:spPr/>
    </dgm:pt>
    <dgm:pt modelId="{E5913992-AE33-4175-A15D-2FB30144BCB4}" type="pres">
      <dgm:prSet presAssocID="{73F5FD50-F7B0-4644-9F59-656F5646D927}" presName="txSpace" presStyleCnt="0"/>
      <dgm:spPr/>
    </dgm:pt>
    <dgm:pt modelId="{AB54C06F-2D0E-43FB-8A84-06E42F9E940A}" type="pres">
      <dgm:prSet presAssocID="{73F5FD50-F7B0-4644-9F59-656F5646D927}" presName="desTx" presStyleLbl="revTx" presStyleIdx="3" presStyleCnt="12">
        <dgm:presLayoutVars/>
      </dgm:prSet>
      <dgm:spPr/>
    </dgm:pt>
    <dgm:pt modelId="{BAA87EB9-ACCB-47EE-AAFA-56AE42BA25C2}" type="pres">
      <dgm:prSet presAssocID="{108E8B46-5B4F-4536-A6F9-E2C747BDD0F5}" presName="sibTrans" presStyleCnt="0"/>
      <dgm:spPr/>
    </dgm:pt>
    <dgm:pt modelId="{7F024603-9A07-4D00-9261-A9CF1A658F83}" type="pres">
      <dgm:prSet presAssocID="{51A3A708-11B4-428D-B257-3A1D1D6FC161}" presName="compNode" presStyleCnt="0"/>
      <dgm:spPr/>
    </dgm:pt>
    <dgm:pt modelId="{4C959445-7C2A-4F18-8C99-CABBEEA8005D}" type="pres">
      <dgm:prSet presAssocID="{51A3A708-11B4-428D-B257-3A1D1D6FC16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6082CE5D-F5F1-488F-A0BD-9E8C5AE9490F}" type="pres">
      <dgm:prSet presAssocID="{51A3A708-11B4-428D-B257-3A1D1D6FC161}" presName="iconSpace" presStyleCnt="0"/>
      <dgm:spPr/>
    </dgm:pt>
    <dgm:pt modelId="{5776630E-69EA-441E-AA39-F96A5856417A}" type="pres">
      <dgm:prSet presAssocID="{51A3A708-11B4-428D-B257-3A1D1D6FC161}" presName="parTx" presStyleLbl="revTx" presStyleIdx="4" presStyleCnt="12">
        <dgm:presLayoutVars>
          <dgm:chMax val="0"/>
          <dgm:chPref val="0"/>
        </dgm:presLayoutVars>
      </dgm:prSet>
      <dgm:spPr/>
    </dgm:pt>
    <dgm:pt modelId="{0C7BACE4-6734-409B-9040-F6FFB6955456}" type="pres">
      <dgm:prSet presAssocID="{51A3A708-11B4-428D-B257-3A1D1D6FC161}" presName="txSpace" presStyleCnt="0"/>
      <dgm:spPr/>
    </dgm:pt>
    <dgm:pt modelId="{95160AE5-E798-4B7A-9DAF-4AFD2D3339ED}" type="pres">
      <dgm:prSet presAssocID="{51A3A708-11B4-428D-B257-3A1D1D6FC161}" presName="desTx" presStyleLbl="revTx" presStyleIdx="5" presStyleCnt="12">
        <dgm:presLayoutVars/>
      </dgm:prSet>
      <dgm:spPr/>
    </dgm:pt>
    <dgm:pt modelId="{092BBE96-9F75-446F-8665-C597A2325641}" type="pres">
      <dgm:prSet presAssocID="{42F4237C-819F-4C97-ACFC-0722D9D80E15}" presName="sibTrans" presStyleCnt="0"/>
      <dgm:spPr/>
    </dgm:pt>
    <dgm:pt modelId="{DA4BFABA-503A-454B-BFA1-65DFB784A910}" type="pres">
      <dgm:prSet presAssocID="{BE33EFC9-845E-44FD-8A32-7457885F0462}" presName="compNode" presStyleCnt="0"/>
      <dgm:spPr/>
    </dgm:pt>
    <dgm:pt modelId="{E4AE512C-4F69-45E1-B92F-591971448605}" type="pres">
      <dgm:prSet presAssocID="{BE33EFC9-845E-44FD-8A32-7457885F046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56B3A43-B2A7-4FAF-A511-963EFBB2B43A}" type="pres">
      <dgm:prSet presAssocID="{BE33EFC9-845E-44FD-8A32-7457885F0462}" presName="iconSpace" presStyleCnt="0"/>
      <dgm:spPr/>
    </dgm:pt>
    <dgm:pt modelId="{07F6ECE1-1E3A-4CD0-A8A9-8677B9B0E57D}" type="pres">
      <dgm:prSet presAssocID="{BE33EFC9-845E-44FD-8A32-7457885F0462}" presName="parTx" presStyleLbl="revTx" presStyleIdx="6" presStyleCnt="12">
        <dgm:presLayoutVars>
          <dgm:chMax val="0"/>
          <dgm:chPref val="0"/>
        </dgm:presLayoutVars>
      </dgm:prSet>
      <dgm:spPr/>
    </dgm:pt>
    <dgm:pt modelId="{6600CEDC-BBC9-4F96-AD77-86D2188BFC14}" type="pres">
      <dgm:prSet presAssocID="{BE33EFC9-845E-44FD-8A32-7457885F0462}" presName="txSpace" presStyleCnt="0"/>
      <dgm:spPr/>
    </dgm:pt>
    <dgm:pt modelId="{7BABB6BA-6944-4797-BD3F-31B0CBC9F7DB}" type="pres">
      <dgm:prSet presAssocID="{BE33EFC9-845E-44FD-8A32-7457885F0462}" presName="desTx" presStyleLbl="revTx" presStyleIdx="7" presStyleCnt="12" custScaleX="121177">
        <dgm:presLayoutVars/>
      </dgm:prSet>
      <dgm:spPr/>
    </dgm:pt>
    <dgm:pt modelId="{5E25BAEE-A079-4364-B644-1205543B22F1}" type="pres">
      <dgm:prSet presAssocID="{4C2FA741-C997-4399-9F75-7ABB22B0D5D7}" presName="sibTrans" presStyleCnt="0"/>
      <dgm:spPr/>
    </dgm:pt>
    <dgm:pt modelId="{864F2A3A-04D1-47A9-B865-8D22D9471E0E}" type="pres">
      <dgm:prSet presAssocID="{C1D0832B-3C5E-433E-980F-4DD896D2EEB4}" presName="compNode" presStyleCnt="0"/>
      <dgm:spPr/>
    </dgm:pt>
    <dgm:pt modelId="{6DD8754B-5CF2-4860-B414-3BE5644CE0B0}" type="pres">
      <dgm:prSet presAssocID="{C1D0832B-3C5E-433E-980F-4DD896D2EEB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15670EE2-6E50-4FC6-8C81-180D6F7E5268}" type="pres">
      <dgm:prSet presAssocID="{C1D0832B-3C5E-433E-980F-4DD896D2EEB4}" presName="iconSpace" presStyleCnt="0"/>
      <dgm:spPr/>
    </dgm:pt>
    <dgm:pt modelId="{7F87F89C-41F5-4792-8C42-8470880BAA65}" type="pres">
      <dgm:prSet presAssocID="{C1D0832B-3C5E-433E-980F-4DD896D2EEB4}" presName="parTx" presStyleLbl="revTx" presStyleIdx="8" presStyleCnt="12">
        <dgm:presLayoutVars>
          <dgm:chMax val="0"/>
          <dgm:chPref val="0"/>
        </dgm:presLayoutVars>
      </dgm:prSet>
      <dgm:spPr/>
    </dgm:pt>
    <dgm:pt modelId="{D04E16AA-3F08-46E8-AA5B-E24DEFB5559D}" type="pres">
      <dgm:prSet presAssocID="{C1D0832B-3C5E-433E-980F-4DD896D2EEB4}" presName="txSpace" presStyleCnt="0"/>
      <dgm:spPr/>
    </dgm:pt>
    <dgm:pt modelId="{7B3E1541-C90A-4E8E-8C4E-FF29E4CCA2D8}" type="pres">
      <dgm:prSet presAssocID="{C1D0832B-3C5E-433E-980F-4DD896D2EEB4}" presName="desTx" presStyleLbl="revTx" presStyleIdx="9" presStyleCnt="12" custScaleX="164780">
        <dgm:presLayoutVars/>
      </dgm:prSet>
      <dgm:spPr/>
    </dgm:pt>
    <dgm:pt modelId="{EDC1FB41-A3A4-4E11-9491-FE854F1D15CA}" type="pres">
      <dgm:prSet presAssocID="{7B6B8B27-E45D-40CB-A5F9-D8CB660113D8}" presName="sibTrans" presStyleCnt="0"/>
      <dgm:spPr/>
    </dgm:pt>
    <dgm:pt modelId="{8320AE7B-A0E2-4465-B38E-669FDA6DA2B6}" type="pres">
      <dgm:prSet presAssocID="{B1897B20-9A3E-4A08-8D76-ACD0175DF6C7}" presName="compNode" presStyleCnt="0"/>
      <dgm:spPr/>
    </dgm:pt>
    <dgm:pt modelId="{C0407507-6611-4340-BC5D-A52296476A92}" type="pres">
      <dgm:prSet presAssocID="{B1897B20-9A3E-4A08-8D76-ACD0175DF6C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C7C6E29E-0F96-44FB-8A41-368C16C90DFC}" type="pres">
      <dgm:prSet presAssocID="{B1897B20-9A3E-4A08-8D76-ACD0175DF6C7}" presName="iconSpace" presStyleCnt="0"/>
      <dgm:spPr/>
    </dgm:pt>
    <dgm:pt modelId="{F07B01DE-7503-4FFB-B6B0-55237299E19A}" type="pres">
      <dgm:prSet presAssocID="{B1897B20-9A3E-4A08-8D76-ACD0175DF6C7}" presName="parTx" presStyleLbl="revTx" presStyleIdx="10" presStyleCnt="12">
        <dgm:presLayoutVars>
          <dgm:chMax val="0"/>
          <dgm:chPref val="0"/>
        </dgm:presLayoutVars>
      </dgm:prSet>
      <dgm:spPr/>
    </dgm:pt>
    <dgm:pt modelId="{819DA5AB-4409-4AE2-B2EA-9A286F2E911D}" type="pres">
      <dgm:prSet presAssocID="{B1897B20-9A3E-4A08-8D76-ACD0175DF6C7}" presName="txSpace" presStyleCnt="0"/>
      <dgm:spPr/>
    </dgm:pt>
    <dgm:pt modelId="{5C9FD76D-D4D8-4655-832E-CF3DEE85DCDC}" type="pres">
      <dgm:prSet presAssocID="{B1897B20-9A3E-4A08-8D76-ACD0175DF6C7}" presName="desTx" presStyleLbl="revTx" presStyleIdx="11" presStyleCnt="12">
        <dgm:presLayoutVars/>
      </dgm:prSet>
      <dgm:spPr/>
    </dgm:pt>
  </dgm:ptLst>
  <dgm:cxnLst>
    <dgm:cxn modelId="{527E5B14-348C-4BCE-B5C3-9BB91DA2834F}" srcId="{BE33EFC9-845E-44FD-8A32-7457885F0462}" destId="{7F5358FD-DFDE-477B-B0AC-B9D11143034B}" srcOrd="0" destOrd="0" parTransId="{75765B74-EB20-480F-A292-37956A953C77}" sibTransId="{BD59A7B6-243C-422E-AF65-311FA781FA1D}"/>
    <dgm:cxn modelId="{440E4023-797C-434D-802F-62F16F42A7BA}" srcId="{C1D0832B-3C5E-433E-980F-4DD896D2EEB4}" destId="{9DD08153-095C-4A5D-85D6-F01D11C12505}" srcOrd="0" destOrd="0" parTransId="{CE40F808-BF45-474C-BE1B-A690727391E7}" sibTransId="{BD765BA2-6FE9-475D-B4F9-9B8528ACB564}"/>
    <dgm:cxn modelId="{80448D23-3203-4A32-84F8-9A6A8D1F33B8}" srcId="{A580FCFB-8BC6-40BB-9551-034E10101D18}" destId="{51A3A708-11B4-428D-B257-3A1D1D6FC161}" srcOrd="2" destOrd="0" parTransId="{FB04985B-2122-473A-A24B-63D8067A8407}" sibTransId="{42F4237C-819F-4C97-ACFC-0722D9D80E15}"/>
    <dgm:cxn modelId="{57D76625-9B1E-4AE0-9CF7-D0CCF6E13BB4}" type="presOf" srcId="{73F5FD50-F7B0-4644-9F59-656F5646D927}" destId="{962A2129-2E93-45D4-B291-01C46232B89A}" srcOrd="0" destOrd="0" presId="urn:microsoft.com/office/officeart/2018/2/layout/IconLabelDescriptionList"/>
    <dgm:cxn modelId="{D7917330-6B60-4B25-ABA6-3500A67FEE0E}" srcId="{A580FCFB-8BC6-40BB-9551-034E10101D18}" destId="{88774732-91DA-432D-8185-61C0D111F8AC}" srcOrd="0" destOrd="0" parTransId="{7CAD3878-69B1-49C1-B3A0-347A27144A45}" sibTransId="{2F180088-858D-44A4-BFC6-A46A5F6B9F3F}"/>
    <dgm:cxn modelId="{75300140-B145-4ECF-A925-3009B025019B}" type="presOf" srcId="{4020AB49-96D8-4BE8-A188-26AA84F0DDB2}" destId="{7BABB6BA-6944-4797-BD3F-31B0CBC9F7DB}" srcOrd="0" destOrd="2" presId="urn:microsoft.com/office/officeart/2018/2/layout/IconLabelDescriptionList"/>
    <dgm:cxn modelId="{73558D62-C50F-4C69-97EF-A9B5F2212F5E}" type="presOf" srcId="{C13C76B8-282F-49A0-BD43-D01593A45F99}" destId="{7B3E1541-C90A-4E8E-8C4E-FF29E4CCA2D8}" srcOrd="0" destOrd="3" presId="urn:microsoft.com/office/officeart/2018/2/layout/IconLabelDescriptionList"/>
    <dgm:cxn modelId="{55711143-CF24-47F8-8884-BE5682F4FE21}" srcId="{A580FCFB-8BC6-40BB-9551-034E10101D18}" destId="{C1D0832B-3C5E-433E-980F-4DD896D2EEB4}" srcOrd="4" destOrd="0" parTransId="{D6D9159D-55A6-48E9-ACBE-4AD9FD121718}" sibTransId="{7B6B8B27-E45D-40CB-A5F9-D8CB660113D8}"/>
    <dgm:cxn modelId="{184EA143-3848-4920-8456-57322C37C69E}" type="presOf" srcId="{C1D0832B-3C5E-433E-980F-4DD896D2EEB4}" destId="{7F87F89C-41F5-4792-8C42-8470880BAA65}" srcOrd="0" destOrd="0" presId="urn:microsoft.com/office/officeart/2018/2/layout/IconLabelDescriptionList"/>
    <dgm:cxn modelId="{1186C465-8B9D-4BC8-8188-AD17823B4CAD}" type="presOf" srcId="{0DE63DD9-60E8-47DF-B8CF-AA66D069A588}" destId="{7BABB6BA-6944-4797-BD3F-31B0CBC9F7DB}" srcOrd="0" destOrd="1" presId="urn:microsoft.com/office/officeart/2018/2/layout/IconLabelDescriptionList"/>
    <dgm:cxn modelId="{44227066-F99A-4F71-8120-DC50DB9CFF28}" srcId="{A580FCFB-8BC6-40BB-9551-034E10101D18}" destId="{73F5FD50-F7B0-4644-9F59-656F5646D927}" srcOrd="1" destOrd="0" parTransId="{02DE87AC-A7E0-4DD2-9BC5-7CE8970B3792}" sibTransId="{108E8B46-5B4F-4536-A6F9-E2C747BDD0F5}"/>
    <dgm:cxn modelId="{1D108569-21F7-4256-BE39-EB5D86A8A8CA}" srcId="{C1D0832B-3C5E-433E-980F-4DD896D2EEB4}" destId="{5A9D9CC3-3C84-42CD-A6B6-781AE3A7F25D}" srcOrd="2" destOrd="0" parTransId="{7122B6C5-2FEB-4E55-AAD5-71C78B25784D}" sibTransId="{AA9EB0D3-B264-4794-A9F9-6F63458C629B}"/>
    <dgm:cxn modelId="{63607D6B-C1D4-41DE-9B6B-E49620B09D28}" type="presOf" srcId="{88774732-91DA-432D-8185-61C0D111F8AC}" destId="{C39000ED-F26D-4D12-A7EB-43E08D96DA3B}" srcOrd="0" destOrd="0" presId="urn:microsoft.com/office/officeart/2018/2/layout/IconLabelDescriptionList"/>
    <dgm:cxn modelId="{6A74CA6D-92DE-4874-8442-65307EBE8429}" srcId="{BE33EFC9-845E-44FD-8A32-7457885F0462}" destId="{0DE63DD9-60E8-47DF-B8CF-AA66D069A588}" srcOrd="1" destOrd="0" parTransId="{A56C4E4A-7D04-42CD-B5F6-F79F792BE6E8}" sibTransId="{A12F589E-E2DB-42F7-A206-CDFCDD2DBEF8}"/>
    <dgm:cxn modelId="{08D9CE75-DF50-4399-95E2-15F1CFFEC1DE}" type="presOf" srcId="{7F5358FD-DFDE-477B-B0AC-B9D11143034B}" destId="{7BABB6BA-6944-4797-BD3F-31B0CBC9F7DB}" srcOrd="0" destOrd="0" presId="urn:microsoft.com/office/officeart/2018/2/layout/IconLabelDescriptionList"/>
    <dgm:cxn modelId="{241BFC79-575F-48C1-93C0-37E9F9F29132}" type="presOf" srcId="{AD26A7BC-BAE2-4129-B7DC-265CEAE66C05}" destId="{7B3E1541-C90A-4E8E-8C4E-FF29E4CCA2D8}" srcOrd="0" destOrd="1" presId="urn:microsoft.com/office/officeart/2018/2/layout/IconLabelDescriptionList"/>
    <dgm:cxn modelId="{54E2F280-019D-4CBD-A781-CFCFF4430A96}" type="presOf" srcId="{BE33EFC9-845E-44FD-8A32-7457885F0462}" destId="{07F6ECE1-1E3A-4CD0-A8A9-8677B9B0E57D}" srcOrd="0" destOrd="0" presId="urn:microsoft.com/office/officeart/2018/2/layout/IconLabelDescriptionList"/>
    <dgm:cxn modelId="{776B309D-4DCB-45ED-A0F6-C398B8B5310F}" type="presOf" srcId="{A580FCFB-8BC6-40BB-9551-034E10101D18}" destId="{703201C7-C8E3-4843-893A-2199C8E6CA23}" srcOrd="0" destOrd="0" presId="urn:microsoft.com/office/officeart/2018/2/layout/IconLabelDescriptionList"/>
    <dgm:cxn modelId="{57FD529D-1D44-4378-BEEE-95C36CB1FF87}" type="presOf" srcId="{5A9D9CC3-3C84-42CD-A6B6-781AE3A7F25D}" destId="{7B3E1541-C90A-4E8E-8C4E-FF29E4CCA2D8}" srcOrd="0" destOrd="2" presId="urn:microsoft.com/office/officeart/2018/2/layout/IconLabelDescriptionList"/>
    <dgm:cxn modelId="{DF8D0BAA-ED8D-4DF3-B157-4675553CDBC1}" srcId="{A580FCFB-8BC6-40BB-9551-034E10101D18}" destId="{B1897B20-9A3E-4A08-8D76-ACD0175DF6C7}" srcOrd="5" destOrd="0" parTransId="{147F46D4-854C-4E1A-A04E-33B075CF4409}" sibTransId="{9E299335-AB53-4CBE-B481-A18F297CE9E5}"/>
    <dgm:cxn modelId="{2782ECAE-E3AA-4191-94B3-6894828B3FCC}" srcId="{BE33EFC9-845E-44FD-8A32-7457885F0462}" destId="{4020AB49-96D8-4BE8-A188-26AA84F0DDB2}" srcOrd="2" destOrd="0" parTransId="{75331704-A34A-4E61-9A5E-05B2A8848BB1}" sibTransId="{4B74C77F-427B-41C1-AE06-ADB4CE57F32D}"/>
    <dgm:cxn modelId="{4078F8BE-D5D8-49C7-B917-5EC3D2BE7458}" srcId="{A580FCFB-8BC6-40BB-9551-034E10101D18}" destId="{BE33EFC9-845E-44FD-8A32-7457885F0462}" srcOrd="3" destOrd="0" parTransId="{61C9763A-C259-4305-99B4-CA352786ED46}" sibTransId="{4C2FA741-C997-4399-9F75-7ABB22B0D5D7}"/>
    <dgm:cxn modelId="{365C81D1-FD25-4F33-8544-57FD23F98D08}" srcId="{C1D0832B-3C5E-433E-980F-4DD896D2EEB4}" destId="{C13C76B8-282F-49A0-BD43-D01593A45F99}" srcOrd="3" destOrd="0" parTransId="{E8F3EF01-6330-48D4-869A-3403859BDD69}" sibTransId="{4A8ABC2B-A99B-4D9F-A5D4-8586316423C7}"/>
    <dgm:cxn modelId="{C72C88D3-712E-49C5-AD93-4FAA1633EECE}" srcId="{C1D0832B-3C5E-433E-980F-4DD896D2EEB4}" destId="{AD26A7BC-BAE2-4129-B7DC-265CEAE66C05}" srcOrd="1" destOrd="0" parTransId="{E8C89C0C-7E01-4E5B-B4A5-8841EF789C49}" sibTransId="{B35CFA27-AEDB-45C4-8AD1-B224E2B828EC}"/>
    <dgm:cxn modelId="{FCAA5FEC-7CBA-4A6B-8DEC-1A91114D41DD}" type="presOf" srcId="{51A3A708-11B4-428D-B257-3A1D1D6FC161}" destId="{5776630E-69EA-441E-AA39-F96A5856417A}" srcOrd="0" destOrd="0" presId="urn:microsoft.com/office/officeart/2018/2/layout/IconLabelDescriptionList"/>
    <dgm:cxn modelId="{5DC0BAEF-5FA8-45D9-AE2F-79709F2C339E}" type="presOf" srcId="{B1897B20-9A3E-4A08-8D76-ACD0175DF6C7}" destId="{F07B01DE-7503-4FFB-B6B0-55237299E19A}" srcOrd="0" destOrd="0" presId="urn:microsoft.com/office/officeart/2018/2/layout/IconLabelDescriptionList"/>
    <dgm:cxn modelId="{D22BF8F0-8FE5-43C5-8AA2-DF68CF26A407}" type="presOf" srcId="{9DD08153-095C-4A5D-85D6-F01D11C12505}" destId="{7B3E1541-C90A-4E8E-8C4E-FF29E4CCA2D8}" srcOrd="0" destOrd="0" presId="urn:microsoft.com/office/officeart/2018/2/layout/IconLabelDescriptionList"/>
    <dgm:cxn modelId="{46733172-34C1-4049-AD90-B50802EADB98}" type="presParOf" srcId="{703201C7-C8E3-4843-893A-2199C8E6CA23}" destId="{4F60CFA3-E87F-4065-9169-9B8107ED97A6}" srcOrd="0" destOrd="0" presId="urn:microsoft.com/office/officeart/2018/2/layout/IconLabelDescriptionList"/>
    <dgm:cxn modelId="{3D496A21-CB30-449B-BC66-9F13110ACFB4}" type="presParOf" srcId="{4F60CFA3-E87F-4065-9169-9B8107ED97A6}" destId="{E7B36DFD-35B1-407B-9C7E-F3E120B3887D}" srcOrd="0" destOrd="0" presId="urn:microsoft.com/office/officeart/2018/2/layout/IconLabelDescriptionList"/>
    <dgm:cxn modelId="{A8DEC708-695E-4FA5-B49E-FBD9B40484C5}" type="presParOf" srcId="{4F60CFA3-E87F-4065-9169-9B8107ED97A6}" destId="{B10601C5-D122-4BFD-B12B-748A779069E6}" srcOrd="1" destOrd="0" presId="urn:microsoft.com/office/officeart/2018/2/layout/IconLabelDescriptionList"/>
    <dgm:cxn modelId="{CF0BBCC7-BB8E-443F-B1FE-A449793A80CA}" type="presParOf" srcId="{4F60CFA3-E87F-4065-9169-9B8107ED97A6}" destId="{C39000ED-F26D-4D12-A7EB-43E08D96DA3B}" srcOrd="2" destOrd="0" presId="urn:microsoft.com/office/officeart/2018/2/layout/IconLabelDescriptionList"/>
    <dgm:cxn modelId="{B5DB667B-C304-4AF9-936D-1CEAE9EA61F7}" type="presParOf" srcId="{4F60CFA3-E87F-4065-9169-9B8107ED97A6}" destId="{ECC16F45-ED5E-4D1E-8DFD-EB1CE86738AE}" srcOrd="3" destOrd="0" presId="urn:microsoft.com/office/officeart/2018/2/layout/IconLabelDescriptionList"/>
    <dgm:cxn modelId="{5652D9D3-A69E-4001-9827-BC8DB6E8023E}" type="presParOf" srcId="{4F60CFA3-E87F-4065-9169-9B8107ED97A6}" destId="{1849F6FB-E98F-4079-95B6-F9059E825733}" srcOrd="4" destOrd="0" presId="urn:microsoft.com/office/officeart/2018/2/layout/IconLabelDescriptionList"/>
    <dgm:cxn modelId="{6754BED5-7A68-4CAB-83F2-ECBA7AB5465F}" type="presParOf" srcId="{703201C7-C8E3-4843-893A-2199C8E6CA23}" destId="{B9D242BC-BED9-4534-BCCD-BA361C0C5255}" srcOrd="1" destOrd="0" presId="urn:microsoft.com/office/officeart/2018/2/layout/IconLabelDescriptionList"/>
    <dgm:cxn modelId="{B7779382-91E6-4E83-8A08-319D452A36CC}" type="presParOf" srcId="{703201C7-C8E3-4843-893A-2199C8E6CA23}" destId="{E1D1AF45-5606-4713-93B2-F50A285C2490}" srcOrd="2" destOrd="0" presId="urn:microsoft.com/office/officeart/2018/2/layout/IconLabelDescriptionList"/>
    <dgm:cxn modelId="{406B045A-6DF8-44A8-97F1-9CB97F698429}" type="presParOf" srcId="{E1D1AF45-5606-4713-93B2-F50A285C2490}" destId="{670D9A55-AAA8-46A1-A6D8-6F89BA381B58}" srcOrd="0" destOrd="0" presId="urn:microsoft.com/office/officeart/2018/2/layout/IconLabelDescriptionList"/>
    <dgm:cxn modelId="{9603BACD-71A3-4318-9176-476210FCCAE9}" type="presParOf" srcId="{E1D1AF45-5606-4713-93B2-F50A285C2490}" destId="{5C481F72-0403-4DBD-897E-CBA17DE340A9}" srcOrd="1" destOrd="0" presId="urn:microsoft.com/office/officeart/2018/2/layout/IconLabelDescriptionList"/>
    <dgm:cxn modelId="{6D74E600-6154-4536-B384-D62361E72F6D}" type="presParOf" srcId="{E1D1AF45-5606-4713-93B2-F50A285C2490}" destId="{962A2129-2E93-45D4-B291-01C46232B89A}" srcOrd="2" destOrd="0" presId="urn:microsoft.com/office/officeart/2018/2/layout/IconLabelDescriptionList"/>
    <dgm:cxn modelId="{C8820232-BD24-40B7-B691-C0190BF5C711}" type="presParOf" srcId="{E1D1AF45-5606-4713-93B2-F50A285C2490}" destId="{E5913992-AE33-4175-A15D-2FB30144BCB4}" srcOrd="3" destOrd="0" presId="urn:microsoft.com/office/officeart/2018/2/layout/IconLabelDescriptionList"/>
    <dgm:cxn modelId="{AE905EBB-74E7-49BD-A3EF-28318787DBC9}" type="presParOf" srcId="{E1D1AF45-5606-4713-93B2-F50A285C2490}" destId="{AB54C06F-2D0E-43FB-8A84-06E42F9E940A}" srcOrd="4" destOrd="0" presId="urn:microsoft.com/office/officeart/2018/2/layout/IconLabelDescriptionList"/>
    <dgm:cxn modelId="{3B6F05E6-3273-4323-B203-DA6D347C89E3}" type="presParOf" srcId="{703201C7-C8E3-4843-893A-2199C8E6CA23}" destId="{BAA87EB9-ACCB-47EE-AAFA-56AE42BA25C2}" srcOrd="3" destOrd="0" presId="urn:microsoft.com/office/officeart/2018/2/layout/IconLabelDescriptionList"/>
    <dgm:cxn modelId="{51B14838-1CED-47AC-A439-89CD99FBC732}" type="presParOf" srcId="{703201C7-C8E3-4843-893A-2199C8E6CA23}" destId="{7F024603-9A07-4D00-9261-A9CF1A658F83}" srcOrd="4" destOrd="0" presId="urn:microsoft.com/office/officeart/2018/2/layout/IconLabelDescriptionList"/>
    <dgm:cxn modelId="{521512CD-0086-4768-BFF2-E306A5EFC3EA}" type="presParOf" srcId="{7F024603-9A07-4D00-9261-A9CF1A658F83}" destId="{4C959445-7C2A-4F18-8C99-CABBEEA8005D}" srcOrd="0" destOrd="0" presId="urn:microsoft.com/office/officeart/2018/2/layout/IconLabelDescriptionList"/>
    <dgm:cxn modelId="{C4143B1A-AB20-46CD-B558-7921FC6FC578}" type="presParOf" srcId="{7F024603-9A07-4D00-9261-A9CF1A658F83}" destId="{6082CE5D-F5F1-488F-A0BD-9E8C5AE9490F}" srcOrd="1" destOrd="0" presId="urn:microsoft.com/office/officeart/2018/2/layout/IconLabelDescriptionList"/>
    <dgm:cxn modelId="{DB2014F8-7BB1-431D-A47D-444F03A71C79}" type="presParOf" srcId="{7F024603-9A07-4D00-9261-A9CF1A658F83}" destId="{5776630E-69EA-441E-AA39-F96A5856417A}" srcOrd="2" destOrd="0" presId="urn:microsoft.com/office/officeart/2018/2/layout/IconLabelDescriptionList"/>
    <dgm:cxn modelId="{A7283EAD-7292-468A-8D90-BDCA338A41DD}" type="presParOf" srcId="{7F024603-9A07-4D00-9261-A9CF1A658F83}" destId="{0C7BACE4-6734-409B-9040-F6FFB6955456}" srcOrd="3" destOrd="0" presId="urn:microsoft.com/office/officeart/2018/2/layout/IconLabelDescriptionList"/>
    <dgm:cxn modelId="{06080768-7758-4409-9A6E-84B7D7D898A5}" type="presParOf" srcId="{7F024603-9A07-4D00-9261-A9CF1A658F83}" destId="{95160AE5-E798-4B7A-9DAF-4AFD2D3339ED}" srcOrd="4" destOrd="0" presId="urn:microsoft.com/office/officeart/2018/2/layout/IconLabelDescriptionList"/>
    <dgm:cxn modelId="{CDCC2267-617B-4D94-AB20-1BBC3F427FE8}" type="presParOf" srcId="{703201C7-C8E3-4843-893A-2199C8E6CA23}" destId="{092BBE96-9F75-446F-8665-C597A2325641}" srcOrd="5" destOrd="0" presId="urn:microsoft.com/office/officeart/2018/2/layout/IconLabelDescriptionList"/>
    <dgm:cxn modelId="{D5ADF238-AAA3-45FD-8018-9789C0215D4F}" type="presParOf" srcId="{703201C7-C8E3-4843-893A-2199C8E6CA23}" destId="{DA4BFABA-503A-454B-BFA1-65DFB784A910}" srcOrd="6" destOrd="0" presId="urn:microsoft.com/office/officeart/2018/2/layout/IconLabelDescriptionList"/>
    <dgm:cxn modelId="{2A9E1CF2-3351-45D2-8520-7F2A7CB1E069}" type="presParOf" srcId="{DA4BFABA-503A-454B-BFA1-65DFB784A910}" destId="{E4AE512C-4F69-45E1-B92F-591971448605}" srcOrd="0" destOrd="0" presId="urn:microsoft.com/office/officeart/2018/2/layout/IconLabelDescriptionList"/>
    <dgm:cxn modelId="{400F55BA-E260-4374-9FB3-4E9D055D6974}" type="presParOf" srcId="{DA4BFABA-503A-454B-BFA1-65DFB784A910}" destId="{C56B3A43-B2A7-4FAF-A511-963EFBB2B43A}" srcOrd="1" destOrd="0" presId="urn:microsoft.com/office/officeart/2018/2/layout/IconLabelDescriptionList"/>
    <dgm:cxn modelId="{AA6FCF17-CCAA-4398-A601-20E7A1E0402D}" type="presParOf" srcId="{DA4BFABA-503A-454B-BFA1-65DFB784A910}" destId="{07F6ECE1-1E3A-4CD0-A8A9-8677B9B0E57D}" srcOrd="2" destOrd="0" presId="urn:microsoft.com/office/officeart/2018/2/layout/IconLabelDescriptionList"/>
    <dgm:cxn modelId="{2677A651-355B-4B5A-AF93-130A0F2682C9}" type="presParOf" srcId="{DA4BFABA-503A-454B-BFA1-65DFB784A910}" destId="{6600CEDC-BBC9-4F96-AD77-86D2188BFC14}" srcOrd="3" destOrd="0" presId="urn:microsoft.com/office/officeart/2018/2/layout/IconLabelDescriptionList"/>
    <dgm:cxn modelId="{0BAFF1E8-D533-4EF3-A509-FE09533FB2EC}" type="presParOf" srcId="{DA4BFABA-503A-454B-BFA1-65DFB784A910}" destId="{7BABB6BA-6944-4797-BD3F-31B0CBC9F7DB}" srcOrd="4" destOrd="0" presId="urn:microsoft.com/office/officeart/2018/2/layout/IconLabelDescriptionList"/>
    <dgm:cxn modelId="{0F6C1226-FFE1-4921-908E-E0D780EBFE1E}" type="presParOf" srcId="{703201C7-C8E3-4843-893A-2199C8E6CA23}" destId="{5E25BAEE-A079-4364-B644-1205543B22F1}" srcOrd="7" destOrd="0" presId="urn:microsoft.com/office/officeart/2018/2/layout/IconLabelDescriptionList"/>
    <dgm:cxn modelId="{F168EDF7-6C2B-4511-8CB6-416CBE1A54FE}" type="presParOf" srcId="{703201C7-C8E3-4843-893A-2199C8E6CA23}" destId="{864F2A3A-04D1-47A9-B865-8D22D9471E0E}" srcOrd="8" destOrd="0" presId="urn:microsoft.com/office/officeart/2018/2/layout/IconLabelDescriptionList"/>
    <dgm:cxn modelId="{D7F1931A-58BE-41DD-8D50-4610BCB12F7F}" type="presParOf" srcId="{864F2A3A-04D1-47A9-B865-8D22D9471E0E}" destId="{6DD8754B-5CF2-4860-B414-3BE5644CE0B0}" srcOrd="0" destOrd="0" presId="urn:microsoft.com/office/officeart/2018/2/layout/IconLabelDescriptionList"/>
    <dgm:cxn modelId="{3CC01F11-E5C5-4F6B-88E8-36732A4E33D5}" type="presParOf" srcId="{864F2A3A-04D1-47A9-B865-8D22D9471E0E}" destId="{15670EE2-6E50-4FC6-8C81-180D6F7E5268}" srcOrd="1" destOrd="0" presId="urn:microsoft.com/office/officeart/2018/2/layout/IconLabelDescriptionList"/>
    <dgm:cxn modelId="{0D0C0BC9-8B9E-42D8-8C00-E9E988BDCF5F}" type="presParOf" srcId="{864F2A3A-04D1-47A9-B865-8D22D9471E0E}" destId="{7F87F89C-41F5-4792-8C42-8470880BAA65}" srcOrd="2" destOrd="0" presId="urn:microsoft.com/office/officeart/2018/2/layout/IconLabelDescriptionList"/>
    <dgm:cxn modelId="{008078BF-3F6C-4772-B1B7-1B94531FFDB3}" type="presParOf" srcId="{864F2A3A-04D1-47A9-B865-8D22D9471E0E}" destId="{D04E16AA-3F08-46E8-AA5B-E24DEFB5559D}" srcOrd="3" destOrd="0" presId="urn:microsoft.com/office/officeart/2018/2/layout/IconLabelDescriptionList"/>
    <dgm:cxn modelId="{63D3CCC1-CC9F-49EB-9547-1E26E9ECD1F3}" type="presParOf" srcId="{864F2A3A-04D1-47A9-B865-8D22D9471E0E}" destId="{7B3E1541-C90A-4E8E-8C4E-FF29E4CCA2D8}" srcOrd="4" destOrd="0" presId="urn:microsoft.com/office/officeart/2018/2/layout/IconLabelDescriptionList"/>
    <dgm:cxn modelId="{A06CB0D6-D90E-4E54-9B4E-6F47158A1653}" type="presParOf" srcId="{703201C7-C8E3-4843-893A-2199C8E6CA23}" destId="{EDC1FB41-A3A4-4E11-9491-FE854F1D15CA}" srcOrd="9" destOrd="0" presId="urn:microsoft.com/office/officeart/2018/2/layout/IconLabelDescriptionList"/>
    <dgm:cxn modelId="{5BDCFCB9-B581-4FCD-8F7A-B1F0CB1012C2}" type="presParOf" srcId="{703201C7-C8E3-4843-893A-2199C8E6CA23}" destId="{8320AE7B-A0E2-4465-B38E-669FDA6DA2B6}" srcOrd="10" destOrd="0" presId="urn:microsoft.com/office/officeart/2018/2/layout/IconLabelDescriptionList"/>
    <dgm:cxn modelId="{AE6EE953-C982-4D31-9406-89EA6DA3E0E6}" type="presParOf" srcId="{8320AE7B-A0E2-4465-B38E-669FDA6DA2B6}" destId="{C0407507-6611-4340-BC5D-A52296476A92}" srcOrd="0" destOrd="0" presId="urn:microsoft.com/office/officeart/2018/2/layout/IconLabelDescriptionList"/>
    <dgm:cxn modelId="{7F96685F-7CB8-4D15-AC69-D11EA8E80307}" type="presParOf" srcId="{8320AE7B-A0E2-4465-B38E-669FDA6DA2B6}" destId="{C7C6E29E-0F96-44FB-8A41-368C16C90DFC}" srcOrd="1" destOrd="0" presId="urn:microsoft.com/office/officeart/2018/2/layout/IconLabelDescriptionList"/>
    <dgm:cxn modelId="{10AC1048-9C30-4020-A46C-0D89BD143B77}" type="presParOf" srcId="{8320AE7B-A0E2-4465-B38E-669FDA6DA2B6}" destId="{F07B01DE-7503-4FFB-B6B0-55237299E19A}" srcOrd="2" destOrd="0" presId="urn:microsoft.com/office/officeart/2018/2/layout/IconLabelDescriptionList"/>
    <dgm:cxn modelId="{F5592EA2-E7CC-4F0D-942B-659796921F0C}" type="presParOf" srcId="{8320AE7B-A0E2-4465-B38E-669FDA6DA2B6}" destId="{819DA5AB-4409-4AE2-B2EA-9A286F2E911D}" srcOrd="3" destOrd="0" presId="urn:microsoft.com/office/officeart/2018/2/layout/IconLabelDescriptionList"/>
    <dgm:cxn modelId="{8BD1521B-577D-470E-B6A9-08745DAF72ED}" type="presParOf" srcId="{8320AE7B-A0E2-4465-B38E-669FDA6DA2B6}" destId="{5C9FD76D-D4D8-4655-832E-CF3DEE85DCD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36DFD-35B1-407B-9C7E-F3E120B3887D}">
      <dsp:nvSpPr>
        <dsp:cNvPr id="0" name=""/>
        <dsp:cNvSpPr/>
      </dsp:nvSpPr>
      <dsp:spPr>
        <a:xfrm>
          <a:off x="5948" y="1480820"/>
          <a:ext cx="519750" cy="519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9000ED-F26D-4D12-A7EB-43E08D96DA3B}">
      <dsp:nvSpPr>
        <dsp:cNvPr id="0" name=""/>
        <dsp:cNvSpPr/>
      </dsp:nvSpPr>
      <dsp:spPr>
        <a:xfrm>
          <a:off x="5948" y="2104765"/>
          <a:ext cx="1485000" cy="39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Introduction</a:t>
          </a:r>
        </a:p>
      </dsp:txBody>
      <dsp:txXfrm>
        <a:off x="5948" y="2104765"/>
        <a:ext cx="1485000" cy="396773"/>
      </dsp:txXfrm>
    </dsp:sp>
    <dsp:sp modelId="{1849F6FB-E98F-4079-95B6-F9059E825733}">
      <dsp:nvSpPr>
        <dsp:cNvPr id="0" name=""/>
        <dsp:cNvSpPr/>
      </dsp:nvSpPr>
      <dsp:spPr>
        <a:xfrm>
          <a:off x="5948" y="2550002"/>
          <a:ext cx="1485000" cy="13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D9A55-AAA8-46A1-A6D8-6F89BA381B58}">
      <dsp:nvSpPr>
        <dsp:cNvPr id="0" name=""/>
        <dsp:cNvSpPr/>
      </dsp:nvSpPr>
      <dsp:spPr>
        <a:xfrm>
          <a:off x="1750823" y="1480820"/>
          <a:ext cx="519750" cy="519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A2129-2E93-45D4-B291-01C46232B89A}">
      <dsp:nvSpPr>
        <dsp:cNvPr id="0" name=""/>
        <dsp:cNvSpPr/>
      </dsp:nvSpPr>
      <dsp:spPr>
        <a:xfrm>
          <a:off x="1750823" y="2104765"/>
          <a:ext cx="1485000" cy="39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Related works</a:t>
          </a:r>
        </a:p>
      </dsp:txBody>
      <dsp:txXfrm>
        <a:off x="1750823" y="2104765"/>
        <a:ext cx="1485000" cy="396773"/>
      </dsp:txXfrm>
    </dsp:sp>
    <dsp:sp modelId="{AB54C06F-2D0E-43FB-8A84-06E42F9E940A}">
      <dsp:nvSpPr>
        <dsp:cNvPr id="0" name=""/>
        <dsp:cNvSpPr/>
      </dsp:nvSpPr>
      <dsp:spPr>
        <a:xfrm>
          <a:off x="1750823" y="2550002"/>
          <a:ext cx="1485000" cy="13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59445-7C2A-4F18-8C99-CABBEEA8005D}">
      <dsp:nvSpPr>
        <dsp:cNvPr id="0" name=""/>
        <dsp:cNvSpPr/>
      </dsp:nvSpPr>
      <dsp:spPr>
        <a:xfrm>
          <a:off x="3495698" y="1480820"/>
          <a:ext cx="519750" cy="519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6630E-69EA-441E-AA39-F96A5856417A}">
      <dsp:nvSpPr>
        <dsp:cNvPr id="0" name=""/>
        <dsp:cNvSpPr/>
      </dsp:nvSpPr>
      <dsp:spPr>
        <a:xfrm>
          <a:off x="3495698" y="2104765"/>
          <a:ext cx="1485000" cy="39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Problem statement</a:t>
          </a:r>
        </a:p>
      </dsp:txBody>
      <dsp:txXfrm>
        <a:off x="3495698" y="2104765"/>
        <a:ext cx="1485000" cy="396773"/>
      </dsp:txXfrm>
    </dsp:sp>
    <dsp:sp modelId="{95160AE5-E798-4B7A-9DAF-4AFD2D3339ED}">
      <dsp:nvSpPr>
        <dsp:cNvPr id="0" name=""/>
        <dsp:cNvSpPr/>
      </dsp:nvSpPr>
      <dsp:spPr>
        <a:xfrm>
          <a:off x="3495698" y="2550002"/>
          <a:ext cx="1485000" cy="13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E512C-4F69-45E1-B92F-591971448605}">
      <dsp:nvSpPr>
        <dsp:cNvPr id="0" name=""/>
        <dsp:cNvSpPr/>
      </dsp:nvSpPr>
      <dsp:spPr>
        <a:xfrm>
          <a:off x="5397812" y="1480820"/>
          <a:ext cx="519750" cy="519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F6ECE1-1E3A-4CD0-A8A9-8677B9B0E57D}">
      <dsp:nvSpPr>
        <dsp:cNvPr id="0" name=""/>
        <dsp:cNvSpPr/>
      </dsp:nvSpPr>
      <dsp:spPr>
        <a:xfrm>
          <a:off x="5397812" y="2104765"/>
          <a:ext cx="1485000" cy="39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Deep Learning on Point Sets</a:t>
          </a:r>
        </a:p>
      </dsp:txBody>
      <dsp:txXfrm>
        <a:off x="5397812" y="2104765"/>
        <a:ext cx="1485000" cy="396773"/>
      </dsp:txXfrm>
    </dsp:sp>
    <dsp:sp modelId="{7BABB6BA-6944-4797-BD3F-31B0CBC9F7DB}">
      <dsp:nvSpPr>
        <dsp:cNvPr id="0" name=""/>
        <dsp:cNvSpPr/>
      </dsp:nvSpPr>
      <dsp:spPr>
        <a:xfrm>
          <a:off x="5240573" y="2550002"/>
          <a:ext cx="1799478" cy="13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Properties of Point Sets in R</a:t>
          </a:r>
          <a:r>
            <a:rPr lang="en-US" sz="1100" kern="1200" baseline="30000" dirty="0"/>
            <a:t>n   </a:t>
          </a:r>
          <a:r>
            <a:rPr lang="en-US" sz="1100" kern="1200" dirty="0"/>
            <a:t>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PointNet Architecture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Theoretical Analysis</a:t>
          </a:r>
        </a:p>
      </dsp:txBody>
      <dsp:txXfrm>
        <a:off x="5240573" y="2550002"/>
        <a:ext cx="1799478" cy="1353977"/>
      </dsp:txXfrm>
    </dsp:sp>
    <dsp:sp modelId="{6DD8754B-5CF2-4860-B414-3BE5644CE0B0}">
      <dsp:nvSpPr>
        <dsp:cNvPr id="0" name=""/>
        <dsp:cNvSpPr/>
      </dsp:nvSpPr>
      <dsp:spPr>
        <a:xfrm>
          <a:off x="7780918" y="1480820"/>
          <a:ext cx="519750" cy="5197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87F89C-41F5-4792-8C42-8470880BAA65}">
      <dsp:nvSpPr>
        <dsp:cNvPr id="0" name=""/>
        <dsp:cNvSpPr/>
      </dsp:nvSpPr>
      <dsp:spPr>
        <a:xfrm>
          <a:off x="7780918" y="2104765"/>
          <a:ext cx="1485000" cy="39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Experiment</a:t>
          </a:r>
        </a:p>
      </dsp:txBody>
      <dsp:txXfrm>
        <a:off x="7780918" y="2104765"/>
        <a:ext cx="1485000" cy="396773"/>
      </dsp:txXfrm>
    </dsp:sp>
    <dsp:sp modelId="{7B3E1541-C90A-4E8E-8C4E-FF29E4CCA2D8}">
      <dsp:nvSpPr>
        <dsp:cNvPr id="0" name=""/>
        <dsp:cNvSpPr/>
      </dsp:nvSpPr>
      <dsp:spPr>
        <a:xfrm>
          <a:off x="7299926" y="2550002"/>
          <a:ext cx="2446983" cy="13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Applications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Architecture Design Analysis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Visualizing PointNet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Time and Space Complexity Analysis</a:t>
          </a:r>
        </a:p>
      </dsp:txBody>
      <dsp:txXfrm>
        <a:off x="7299926" y="2550002"/>
        <a:ext cx="2446983" cy="1353977"/>
      </dsp:txXfrm>
    </dsp:sp>
    <dsp:sp modelId="{C0407507-6611-4340-BC5D-A52296476A92}">
      <dsp:nvSpPr>
        <dsp:cNvPr id="0" name=""/>
        <dsp:cNvSpPr/>
      </dsp:nvSpPr>
      <dsp:spPr>
        <a:xfrm>
          <a:off x="10006784" y="1480820"/>
          <a:ext cx="519750" cy="51975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7B01DE-7503-4FFB-B6B0-55237299E19A}">
      <dsp:nvSpPr>
        <dsp:cNvPr id="0" name=""/>
        <dsp:cNvSpPr/>
      </dsp:nvSpPr>
      <dsp:spPr>
        <a:xfrm>
          <a:off x="10006784" y="2104765"/>
          <a:ext cx="1485000" cy="39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Conclusion?</a:t>
          </a:r>
        </a:p>
      </dsp:txBody>
      <dsp:txXfrm>
        <a:off x="10006784" y="2104765"/>
        <a:ext cx="1485000" cy="396773"/>
      </dsp:txXfrm>
    </dsp:sp>
    <dsp:sp modelId="{5C9FD76D-D4D8-4655-832E-CF3DEE85DCDC}">
      <dsp:nvSpPr>
        <dsp:cNvPr id="0" name=""/>
        <dsp:cNvSpPr/>
      </dsp:nvSpPr>
      <dsp:spPr>
        <a:xfrm>
          <a:off x="10006784" y="2550002"/>
          <a:ext cx="1485000" cy="1353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61B97-48E7-D840-AA6A-A705A9ACA9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D5057-A837-3345-BBC9-407CEA39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PointCloudLibrary</a:t>
            </a:r>
            <a:r>
              <a:rPr lang="en-US" dirty="0"/>
              <a:t>/</a:t>
            </a:r>
            <a:r>
              <a:rPr lang="en-US" dirty="0" err="1"/>
              <a:t>pcl</a:t>
            </a:r>
            <a:r>
              <a:rPr lang="en-US" dirty="0"/>
              <a:t>/wiki/Overview-and-Comparison-of-Features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Bengio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M.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Kudlur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Order matters: Sequence to sequence for sets.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arXiv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preprint arXiv:1511.06391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2015. 2, 4, 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5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merican Typewriter" panose="02090604020004020304" pitchFamily="18" charset="77"/>
              </a:rPr>
              <a:t>Each point was ‘projected’ to a 1024 dimension space. </a:t>
            </a:r>
          </a:p>
          <a:p>
            <a:r>
              <a:rPr lang="en-US" sz="1200" dirty="0">
                <a:latin typeface="American Typewriter" panose="02090604020004020304" pitchFamily="18" charset="77"/>
              </a:rPr>
              <a:t>Order problem - symmetric function (max-pool) over the points.(1 x 1024 global feature for every point cloud)  </a:t>
            </a:r>
          </a:p>
          <a:p>
            <a:endParaRPr lang="en-US" sz="1200" dirty="0">
              <a:latin typeface="American Typewriter" panose="02090604020004020304" pitchFamily="18" charset="77"/>
            </a:endParaRPr>
          </a:p>
          <a:p>
            <a:r>
              <a:rPr lang="en-US" sz="1200" dirty="0">
                <a:latin typeface="American Typewriter" panose="02090604020004020304" pitchFamily="18" charset="77"/>
              </a:rPr>
              <a:t>Transformation problem - ‘mini-network’ or T-net.  </a:t>
            </a:r>
          </a:p>
          <a:p>
            <a:r>
              <a:rPr lang="en-US" sz="1200" dirty="0">
                <a:latin typeface="American Typewriter" panose="02090604020004020304" pitchFamily="18" charset="77"/>
              </a:rPr>
              <a:t>Transformation matrix over the points (3 x 3) and over mid-level features (64 x 64). </a:t>
            </a:r>
          </a:p>
          <a:p>
            <a:endParaRPr lang="en-US" sz="1200" dirty="0">
              <a:latin typeface="American Typewriter" panose="02090604020004020304" pitchFamily="18" charset="77"/>
            </a:endParaRPr>
          </a:p>
          <a:p>
            <a:r>
              <a:rPr lang="en-US" sz="1200" dirty="0">
                <a:latin typeface="American Typewriter" panose="02090604020004020304" pitchFamily="18" charset="77"/>
              </a:rPr>
              <a:t>Large increase in the number of parameters - loss term </a:t>
            </a:r>
          </a:p>
          <a:p>
            <a:r>
              <a:rPr lang="en-US" sz="1200" dirty="0">
                <a:latin typeface="American Typewriter" panose="02090604020004020304" pitchFamily="18" charset="77"/>
              </a:rPr>
              <a:t>to constraint the  64 x 64 matrix to be close to orthogonal.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8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approximate h by a multi-layer perceptron network and g by a composition of a single variable function and a max pooling function. This is found to work well by experiments. Through a collection of h, we can learn a number of f ’s to capture different properties of the set.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4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 extraction, max pooling and fully connected layers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loss of fine geometry details that can be captured by rendered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54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promising architecture for portable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3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</a:t>
            </a:r>
            <a:r>
              <a:rPr lang="en-US" baseline="-25000" dirty="0"/>
              <a:t>S</a:t>
            </a:r>
            <a:r>
              <a:rPr lang="en-US" dirty="0"/>
              <a:t> and N</a:t>
            </a:r>
            <a:r>
              <a:rPr lang="en-US" baseline="-25000" dirty="0"/>
              <a:t>S</a:t>
            </a:r>
            <a:r>
              <a:rPr lang="en-US" dirty="0"/>
              <a:t> reflect the robustness of PointNet, meaning that losing some non-critical points does not change the global shape signature f(S) at all.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0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idea is that in the worst case the network can learn to convert a point cloud into a volumetric representation, by partitioning the space into equal-sized voxels. In practice, however, the network learns a much smarter strategy to probe the space, as we shall see in point function visualizations.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5057-A837-3345-BBC9-407CEA398B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3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5A983-F3C9-024A-8BD2-B57F64663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1ABEA-2A5D-C04D-9E7E-5BE194FD6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C968D-BA22-2D40-BBE5-802241A3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4F48B-96CA-FF48-A1BA-2F9FA6E4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D7ED3-C41E-9148-97CA-3C695D93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9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3D740-EE7D-444D-A047-AC52BA35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E236E-B0A0-134B-84CA-DE088F213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E0808-EA96-D94A-BE97-396F4BB1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74146-E109-A94D-98E2-948097B7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33D98-2963-8C40-A8AC-B41C2EF3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69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FD9931-8CB3-D64E-9ED3-1719C5E19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A90E9-C956-9749-A7DE-D9FC3551A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0780-5D9D-7541-B961-F3643D8A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E1F77-0F7F-7D4F-AB53-B4D68297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4095-B58E-DC49-B9A8-060FDD97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6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0FDC-BB7F-0644-8C89-8155D708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B802-4613-9248-8BAF-03D9B5A68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31D94-545D-7041-8B6E-1DA6C681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51C89-5AAF-C142-9499-6E600A24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FA1A4-00FD-DF4E-BEA7-FAB4BDFF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51BA-2EAA-A048-87F6-CAC2A19A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0E838-BBBE-5B45-BBDF-F9E9D90BD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D592E-6D33-BF49-91E6-50C52421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1E9E2-D5D8-474C-A067-49BF96CF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2BF29-941B-0947-8BEC-C2B8894B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BE83-BEEF-E84E-9BC8-145D610C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6605B-17BF-7441-995C-80367FE1F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B8C1A-91A1-BA42-9FB3-5259165D7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CA778-C311-9F4D-A181-FE0BEAAD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0C3C8-7740-814C-859B-286CBEC8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83028-A13F-E44F-A163-659FA755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4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4C93-4CF2-C849-96D1-F2960A68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2A622-069C-3147-A22F-9A7A48C47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C61DA-D1C4-D54F-B493-A3E70B8CD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1F14B-745F-6848-A2C7-4AC9D5E13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43800-586A-D643-B857-0993EDFA5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3F76E4-0B0F-7440-A9E7-1278C0B2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19DC13-1BA9-C44E-8003-03F1F91F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9C955-310C-534E-B67F-638E4912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6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BDD3F-34AC-234C-ACE3-BC65C569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09A3D-218A-1448-AB55-AB449EF6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28572-AA57-0F4B-9C25-C7E6A169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55D55-34B2-7249-B08F-65BC4592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3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3DEB7-83AF-EA4B-B1E1-49025250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7EBC6-5C63-2A4A-AB56-4566A8B3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89EE7-B518-D946-9A73-B89DE568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4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7AA2-9CF4-2140-A038-81E7F65A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AD0B0-C4A3-DB42-BBBF-C808586F4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E26A1-8EB7-ED42-AE5E-1340893C7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34F95-0D1C-A343-B667-C54C9938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8F01B-52CF-1144-98EC-8EB2A6A5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1D70-0D64-2549-BFFC-E64C67F7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7E413-519D-2143-A45E-CC1FAED5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999D1-D2C4-D244-B81F-4655C91C2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8128D-CCF2-6842-8C29-7C341733E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41F5F-D62F-3C40-A885-DAC17A5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78FC3-5059-2C4E-8336-D20EE601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417B9-A3F9-2D4D-9F59-D710E456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5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61ADE1-9ED7-F04E-B159-2F81BA70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CC49F-DA3D-0B42-9BAE-CF0A984ED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4728-7187-2347-BDB1-1F5E2C93A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514A-4A46-3B4F-9D5E-B1E81BA43A9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97F7-8794-2E43-86BE-401FCC35F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853E7-E8FC-1848-9F0E-4D5774DB5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7407-1BA4-1C47-89BE-9BF59A664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stanford.edu/~rqi/pointne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tzikbs.com/3d-point-cloud-classification-using-deep-learn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ointCloudLibrary/pcl/wiki/Overview-and-Comparison-of-Featur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ABD3A8-3EDA-8449-8F2C-B4CEB60F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6346"/>
            <a:ext cx="9144000" cy="99576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Source</a:t>
            </a:r>
          </a:p>
          <a:p>
            <a:r>
              <a:rPr lang="en-US" dirty="0">
                <a:hlinkClick r:id="rId2"/>
              </a:rPr>
              <a:t>http://stanford.edu/~rqi/pointnet/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55FA9-9FE3-4249-9F79-A091710B9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8" t="17546" r="6806" b="10529"/>
          <a:stretch/>
        </p:blipFill>
        <p:spPr>
          <a:xfrm>
            <a:off x="999066" y="513166"/>
            <a:ext cx="10718801" cy="208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9E3E05-36A8-9D4A-B953-21F416795963}"/>
              </a:ext>
            </a:extLst>
          </p:cNvPr>
          <p:cNvSpPr txBox="1"/>
          <p:nvPr/>
        </p:nvSpPr>
        <p:spPr>
          <a:xfrm>
            <a:off x="5049848" y="5681133"/>
            <a:ext cx="2092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erican Typewriter" panose="02090604020004020304" pitchFamily="18" charset="77"/>
              </a:rPr>
              <a:t>CVPR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04460-BCD4-EA4B-8722-C17EF0ACA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0" y="2324100"/>
            <a:ext cx="6985000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08FEA-DD4E-E22F-75F3-334B07F8AF24}"/>
              </a:ext>
            </a:extLst>
          </p:cNvPr>
          <p:cNvSpPr txBox="1"/>
          <p:nvPr/>
        </p:nvSpPr>
        <p:spPr>
          <a:xfrm>
            <a:off x="3522186" y="6559614"/>
            <a:ext cx="514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 5885/COSC 5010 Advances in 3D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366294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E314D3-E792-8D4F-A24C-3F4C2C1B86F4}"/>
              </a:ext>
            </a:extLst>
          </p:cNvPr>
          <p:cNvSpPr txBox="1"/>
          <p:nvPr/>
        </p:nvSpPr>
        <p:spPr>
          <a:xfrm>
            <a:off x="2911602" y="594129"/>
            <a:ext cx="650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merican Typewriter" panose="02090604020004020304" pitchFamily="18" charset="77"/>
              </a:rPr>
              <a:t>2. Deep Learning on </a:t>
            </a:r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3D Data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30F008-830C-1545-838A-473A919BB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672122"/>
              </p:ext>
            </p:extLst>
          </p:nvPr>
        </p:nvGraphicFramePr>
        <p:xfrm>
          <a:off x="907994" y="1449978"/>
          <a:ext cx="10515791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2457">
                  <a:extLst>
                    <a:ext uri="{9D8B030D-6E8A-4147-A177-3AD203B41FA5}">
                      <a16:colId xmlns:a16="http://schemas.microsoft.com/office/drawing/2014/main" val="955777029"/>
                    </a:ext>
                  </a:extLst>
                </a:gridCol>
                <a:gridCol w="2006727">
                  <a:extLst>
                    <a:ext uri="{9D8B030D-6E8A-4147-A177-3AD203B41FA5}">
                      <a16:colId xmlns:a16="http://schemas.microsoft.com/office/drawing/2014/main" val="871240777"/>
                    </a:ext>
                  </a:extLst>
                </a:gridCol>
                <a:gridCol w="5106607">
                  <a:extLst>
                    <a:ext uri="{9D8B030D-6E8A-4147-A177-3AD203B41FA5}">
                      <a16:colId xmlns:a16="http://schemas.microsoft.com/office/drawing/2014/main" val="2370547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merican Typewriter" panose="02090604020004020304" pitchFamily="18" charset="77"/>
                        </a:rPr>
                        <a:t>Conversion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merican Typewriter" panose="02090604020004020304" pitchFamily="18" charset="77"/>
                        </a:rPr>
                        <a:t>Deep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merican Typewriter" panose="02090604020004020304" pitchFamily="18" charset="77"/>
                        </a:rPr>
                        <a:t>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48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Voxelization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3D CNNs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Data sparsity + computation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36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Projection/Rendering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2D 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Couldn’t extend to 3D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21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Feature 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Fully Connected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merican Typewriter" panose="02090604020004020304" pitchFamily="18" charset="77"/>
                        </a:rPr>
                        <a:t>Representation power of Features Extracted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2193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A42CEF-E5D0-4A41-A9F2-478EB4B6F869}"/>
              </a:ext>
            </a:extLst>
          </p:cNvPr>
          <p:cNvSpPr txBox="1"/>
          <p:nvPr/>
        </p:nvSpPr>
        <p:spPr>
          <a:xfrm>
            <a:off x="2099743" y="4027883"/>
            <a:ext cx="813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merican Typewriter" panose="02090604020004020304" pitchFamily="18" charset="77"/>
              </a:rPr>
              <a:t>3. Deep Learning on </a:t>
            </a:r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Unordered Sets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7494EDF-B2FF-A54F-8784-720A1FDA9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147714"/>
              </p:ext>
            </p:extLst>
          </p:nvPr>
        </p:nvGraphicFramePr>
        <p:xfrm>
          <a:off x="2032000" y="5037182"/>
          <a:ext cx="8509318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8918">
                  <a:extLst>
                    <a:ext uri="{9D8B030D-6E8A-4147-A177-3AD203B41FA5}">
                      <a16:colId xmlns:a16="http://schemas.microsoft.com/office/drawing/2014/main" val="145575655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3523467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merican Typewriter" panose="02090604020004020304" pitchFamily="18" charset="77"/>
                        </a:rPr>
                        <a:t>Generic Sets and NLP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merican Typewriter" panose="02090604020004020304" pitchFamily="18" charset="77"/>
                          <a:ea typeface="+mn-ea"/>
                          <a:cs typeface="+mn-cs"/>
                        </a:rPr>
                        <a:t>lacks the role of geometry in the sets </a:t>
                      </a:r>
                      <a:endParaRPr lang="en-US" dirty="0">
                        <a:latin typeface="American Typewriter" panose="02090604020004020304" pitchFamily="18" charset="77"/>
                      </a:endParaRPr>
                    </a:p>
                    <a:p>
                      <a:endParaRPr lang="en-US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0002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7A37A4E-4738-6540-A4FC-F356D5932FED}"/>
              </a:ext>
            </a:extLst>
          </p:cNvPr>
          <p:cNvSpPr txBox="1"/>
          <p:nvPr/>
        </p:nvSpPr>
        <p:spPr>
          <a:xfrm>
            <a:off x="3276318" y="5894539"/>
            <a:ext cx="563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Ref: Order matters-Sequence to sequence for sets</a:t>
            </a:r>
          </a:p>
        </p:txBody>
      </p:sp>
    </p:spTree>
    <p:extLst>
      <p:ext uri="{BB962C8B-B14F-4D97-AF65-F5344CB8AC3E}">
        <p14:creationId xmlns:p14="http://schemas.microsoft.com/office/powerpoint/2010/main" val="594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B1492-0B07-F948-156A-7FF266E9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10BD-8493-3A49-7421-4A6BB430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45" y="684882"/>
            <a:ext cx="5027341" cy="5492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(View-based methods)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76ED-0AD1-118F-A91D-22586F12C17C}"/>
              </a:ext>
            </a:extLst>
          </p:cNvPr>
          <p:cNvSpPr txBox="1">
            <a:spLocks/>
          </p:cNvSpPr>
          <p:nvPr/>
        </p:nvSpPr>
        <p:spPr bwMode="auto">
          <a:xfrm>
            <a:off x="689251" y="1360023"/>
            <a:ext cx="8628919" cy="174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rgbClr val="006096"/>
                </a:solidFill>
                <a:latin typeface="Calibri"/>
                <a:ea typeface="Geneva" pitchFamily="-65" charset="-128"/>
                <a:cs typeface="Calibri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Calibri"/>
                <a:ea typeface="Geneva" pitchFamily="-65" charset="-128"/>
                <a:cs typeface="Calibri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bg1"/>
                </a:solidFill>
                <a:latin typeface="Calibri"/>
                <a:ea typeface="ヒラギノ角ゴ Pro W3" charset="-128"/>
                <a:cs typeface="Calibri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Calibri"/>
                <a:ea typeface="ヒラギノ角ゴ Pro W3" charset="-128"/>
                <a:cs typeface="Calibri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Calibri"/>
                <a:ea typeface="ヒラギノ角ゴ Pro W3" charset="-128"/>
                <a:cs typeface="Calibri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a 3D shape as a group of 2D views from different angles. </a:t>
            </a:r>
          </a:p>
          <a:p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projections could cause loss of shape information due to self-occlusions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 demands a huge number of views for decent performance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3E51A-4F9D-D74D-06FA-DBC088F9E900}"/>
              </a:ext>
            </a:extLst>
          </p:cNvPr>
          <p:cNvGrpSpPr/>
          <p:nvPr/>
        </p:nvGrpSpPr>
        <p:grpSpPr>
          <a:xfrm>
            <a:off x="993472" y="3662619"/>
            <a:ext cx="8771014" cy="2803496"/>
            <a:chOff x="2301037" y="4902568"/>
            <a:chExt cx="7396577" cy="18283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BD1687-792F-205B-E074-D7DF83BE8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3868" y="4902568"/>
              <a:ext cx="5388366" cy="15870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B4AF82-0E11-B666-C017-1EB1D19A05B6}"/>
                </a:ext>
              </a:extLst>
            </p:cNvPr>
            <p:cNvSpPr txBox="1"/>
            <p:nvPr/>
          </p:nvSpPr>
          <p:spPr>
            <a:xfrm>
              <a:off x="2301037" y="6453884"/>
              <a:ext cx="73965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[4] Feng,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Yifan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et al. "GVCNN: Group-view convolutional neural networks for 3D shape recognition.”, CVPR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83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2D7D-8B32-A376-79CF-1949CC3A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E9BC-788A-E460-7F69-D86CB635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304800"/>
            <a:ext cx="6934200" cy="5492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(Volumetric methods).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66A8-99D9-D256-9C36-A2157AEA2A2C}"/>
              </a:ext>
            </a:extLst>
          </p:cNvPr>
          <p:cNvSpPr txBox="1">
            <a:spLocks/>
          </p:cNvSpPr>
          <p:nvPr/>
        </p:nvSpPr>
        <p:spPr bwMode="auto">
          <a:xfrm>
            <a:off x="751115" y="1136721"/>
            <a:ext cx="7188766" cy="240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rgbClr val="006096"/>
                </a:solidFill>
                <a:latin typeface="Calibri"/>
                <a:ea typeface="Geneva" pitchFamily="-65" charset="-128"/>
                <a:cs typeface="Calibri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Calibri"/>
                <a:ea typeface="Geneva" pitchFamily="-65" charset="-128"/>
                <a:cs typeface="Calibri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bg1"/>
                </a:solidFill>
                <a:latin typeface="Calibri"/>
                <a:ea typeface="ヒラギノ角ゴ Pro W3" charset="-128"/>
                <a:cs typeface="Calibri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Calibri"/>
                <a:ea typeface="ヒラギノ角ゴ Pro W3" charset="-128"/>
                <a:cs typeface="Calibri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Calibri"/>
                <a:ea typeface="ヒラギノ角ゴ Pro W3" charset="-128"/>
                <a:cs typeface="Calibri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 the input 3D shape into a regular 3D grid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grid Enforces low resolution - quantization loss of the shape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Subdivision of a bounding volume (not local geometric shape)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computational costs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4546C-A65A-470E-A7E3-487DF74F0367}"/>
              </a:ext>
            </a:extLst>
          </p:cNvPr>
          <p:cNvGrpSpPr/>
          <p:nvPr/>
        </p:nvGrpSpPr>
        <p:grpSpPr>
          <a:xfrm>
            <a:off x="2672113" y="3159579"/>
            <a:ext cx="8028543" cy="3393621"/>
            <a:chOff x="3605604" y="3081404"/>
            <a:chExt cx="8502746" cy="38180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616CA8-B2BA-63B3-205B-630A7684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836" y="3081404"/>
              <a:ext cx="6162659" cy="34114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881804-E68C-190A-30EE-1F0991CAFD7C}"/>
                </a:ext>
              </a:extLst>
            </p:cNvPr>
            <p:cNvSpPr txBox="1"/>
            <p:nvPr/>
          </p:nvSpPr>
          <p:spPr>
            <a:xfrm>
              <a:off x="3605604" y="6513726"/>
              <a:ext cx="8502746" cy="38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[5] Qi, Charles R., et al. "Volumetric and multi-view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cnns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object classification on 3d data.”, CVPR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2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E5A7A-EF94-E2B0-4EAC-71E2EA5A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BB8EE3-72D2-E30F-5A76-B7D69A9DA3D7}"/>
              </a:ext>
            </a:extLst>
          </p:cNvPr>
          <p:cNvSpPr txBox="1"/>
          <p:nvPr/>
        </p:nvSpPr>
        <p:spPr>
          <a:xfrm>
            <a:off x="3393369" y="2659559"/>
            <a:ext cx="5405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Problem</a:t>
            </a:r>
            <a:r>
              <a:rPr lang="en-US" sz="4400" dirty="0">
                <a:latin typeface="American Typewriter" panose="02090604020004020304" pitchFamily="18" charset="77"/>
              </a:rPr>
              <a:t> Statement</a:t>
            </a:r>
          </a:p>
        </p:txBody>
      </p:sp>
    </p:spTree>
    <p:extLst>
      <p:ext uri="{BB962C8B-B14F-4D97-AF65-F5344CB8AC3E}">
        <p14:creationId xmlns:p14="http://schemas.microsoft.com/office/powerpoint/2010/main" val="1944011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646E41-24AA-CC4E-80B5-0FDB4D467F99}"/>
              </a:ext>
            </a:extLst>
          </p:cNvPr>
          <p:cNvSpPr/>
          <p:nvPr/>
        </p:nvSpPr>
        <p:spPr>
          <a:xfrm>
            <a:off x="4471498" y="1739670"/>
            <a:ext cx="233679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merican Typewriter" panose="02090604020004020304" pitchFamily="18" charset="77"/>
              </a:rPr>
              <a:t>PointNet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A7E8B-64C6-DC46-8549-6F4757F3F47A}"/>
              </a:ext>
            </a:extLst>
          </p:cNvPr>
          <p:cNvSpPr/>
          <p:nvPr/>
        </p:nvSpPr>
        <p:spPr>
          <a:xfrm>
            <a:off x="1891400" y="1100668"/>
            <a:ext cx="2031999" cy="2201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erican Typewriter" panose="02090604020004020304" pitchFamily="18" charset="77"/>
              </a:rPr>
              <a:t>Input</a:t>
            </a:r>
          </a:p>
          <a:p>
            <a:pPr algn="ctr"/>
            <a:endParaRPr lang="en-US" dirty="0">
              <a:latin typeface="American Typewriter" panose="02090604020004020304" pitchFamily="18" charset="77"/>
            </a:endParaRPr>
          </a:p>
          <a:p>
            <a:pPr algn="ctr"/>
            <a:r>
              <a:rPr lang="en-US" sz="2000" dirty="0">
                <a:latin typeface="American Typewriter" panose="02090604020004020304" pitchFamily="18" charset="77"/>
              </a:rPr>
              <a:t>3D points </a:t>
            </a:r>
          </a:p>
          <a:p>
            <a:pPr algn="ctr"/>
            <a:r>
              <a:rPr lang="en-US" sz="2000" dirty="0">
                <a:latin typeface="American Typewriter" panose="02090604020004020304" pitchFamily="18" charset="77"/>
              </a:rPr>
              <a:t>{P</a:t>
            </a:r>
            <a:r>
              <a:rPr lang="en-US" sz="2000" baseline="-25000" dirty="0">
                <a:latin typeface="American Typewriter" panose="02090604020004020304" pitchFamily="18" charset="77"/>
              </a:rPr>
              <a:t>i </a:t>
            </a:r>
            <a:r>
              <a:rPr lang="en-US" sz="2000" dirty="0">
                <a:latin typeface="American Typewriter" panose="02090604020004020304" pitchFamily="18" charset="77"/>
              </a:rPr>
              <a:t>| i = 1, ..., n}</a:t>
            </a:r>
          </a:p>
          <a:p>
            <a:pPr algn="ctr"/>
            <a:endParaRPr lang="en-US" sz="2000" dirty="0">
              <a:latin typeface="American Typewriter" panose="02090604020004020304" pitchFamily="18" charset="77"/>
            </a:endParaRPr>
          </a:p>
          <a:p>
            <a:pPr algn="ctr"/>
            <a:r>
              <a:rPr lang="en-US" sz="2000" dirty="0">
                <a:latin typeface="American Typewriter" panose="02090604020004020304" pitchFamily="18" charset="77"/>
              </a:rPr>
              <a:t>P</a:t>
            </a:r>
            <a:r>
              <a:rPr lang="en-US" sz="2000" baseline="-25000" dirty="0"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latin typeface="American Typewriter" panose="02090604020004020304" pitchFamily="18" charset="77"/>
              </a:rPr>
              <a:t> = (x</a:t>
            </a:r>
            <a:r>
              <a:rPr lang="en-US" sz="2000" baseline="-25000" dirty="0"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latin typeface="American Typewriter" panose="02090604020004020304" pitchFamily="18" charset="77"/>
              </a:rPr>
              <a:t>, y</a:t>
            </a:r>
            <a:r>
              <a:rPr lang="en-US" sz="2000" baseline="-25000" dirty="0"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latin typeface="American Typewriter" panose="02090604020004020304" pitchFamily="18" charset="77"/>
              </a:rPr>
              <a:t>, z</a:t>
            </a:r>
            <a:r>
              <a:rPr lang="en-US" sz="2000" baseline="-25000" dirty="0"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latin typeface="American Typewriter" panose="02090604020004020304" pitchFamily="18" charset="77"/>
              </a:rPr>
              <a:t>) 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8B160-8D35-DE44-8EE8-1229B55E677D}"/>
              </a:ext>
            </a:extLst>
          </p:cNvPr>
          <p:cNvSpPr/>
          <p:nvPr/>
        </p:nvSpPr>
        <p:spPr>
          <a:xfrm>
            <a:off x="7789331" y="1269997"/>
            <a:ext cx="2540000" cy="8805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merican Typewriter" panose="02090604020004020304" pitchFamily="18" charset="77"/>
              </a:rPr>
              <a:t>Classification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1F8E68-6985-D64E-89A5-030F50A36088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>
            <a:off x="3923399" y="2201335"/>
            <a:ext cx="54809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87208E5-59FE-9D47-962F-CA691C836946}"/>
              </a:ext>
            </a:extLst>
          </p:cNvPr>
          <p:cNvSpPr/>
          <p:nvPr/>
        </p:nvSpPr>
        <p:spPr>
          <a:xfrm>
            <a:off x="7789331" y="2353740"/>
            <a:ext cx="2540000" cy="8805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merican Typewriter" panose="02090604020004020304" pitchFamily="18" charset="77"/>
              </a:rPr>
              <a:t>Segmentation</a:t>
            </a:r>
          </a:p>
          <a:p>
            <a:pPr algn="ctr"/>
            <a:r>
              <a:rPr lang="en-US" sz="2000" dirty="0">
                <a:latin typeface="American Typewriter" panose="02090604020004020304" pitchFamily="18" charset="77"/>
              </a:rPr>
              <a:t>(Part or semantic)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4E59D0-131D-DE43-A15D-621EF9B6E672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6808296" y="1710264"/>
            <a:ext cx="981035" cy="49107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9B5CAF-4EA9-9B47-B8FF-D08034CC79CF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6808296" y="2201335"/>
            <a:ext cx="981035" cy="5926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0350CD-0BB7-4641-B2F3-1BA99B308020}"/>
              </a:ext>
            </a:extLst>
          </p:cNvPr>
          <p:cNvSpPr txBox="1"/>
          <p:nvPr/>
        </p:nvSpPr>
        <p:spPr>
          <a:xfrm>
            <a:off x="1891400" y="346667"/>
            <a:ext cx="8759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Task</a:t>
            </a:r>
            <a:r>
              <a:rPr lang="en-US" sz="2400" dirty="0">
                <a:latin typeface="American Typewriter" panose="02090604020004020304" pitchFamily="18" charset="77"/>
              </a:rPr>
              <a:t>: Effective Feature Learning directly from Point Cloud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DBC148C-20A2-E944-8744-B62EC32B9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09544"/>
              </p:ext>
            </p:extLst>
          </p:nvPr>
        </p:nvGraphicFramePr>
        <p:xfrm>
          <a:off x="1013357" y="3712628"/>
          <a:ext cx="10044111" cy="229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8553">
                  <a:extLst>
                    <a:ext uri="{9D8B030D-6E8A-4147-A177-3AD203B41FA5}">
                      <a16:colId xmlns:a16="http://schemas.microsoft.com/office/drawing/2014/main" val="181459352"/>
                    </a:ext>
                  </a:extLst>
                </a:gridCol>
                <a:gridCol w="4259157">
                  <a:extLst>
                    <a:ext uri="{9D8B030D-6E8A-4147-A177-3AD203B41FA5}">
                      <a16:colId xmlns:a16="http://schemas.microsoft.com/office/drawing/2014/main" val="716010913"/>
                    </a:ext>
                  </a:extLst>
                </a:gridCol>
                <a:gridCol w="2946401">
                  <a:extLst>
                    <a:ext uri="{9D8B030D-6E8A-4147-A177-3AD203B41FA5}">
                      <a16:colId xmlns:a16="http://schemas.microsoft.com/office/drawing/2014/main" val="263091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merican Typewriter" panose="02090604020004020304" pitchFamily="18" charset="77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merican Typewriter" panose="02090604020004020304" pitchFamily="18" charset="77"/>
                        </a:rPr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merican Typewriter" panose="02090604020004020304" pitchFamily="18" charset="77"/>
                        </a:rPr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948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merican Typewriter" panose="02090604020004020304" pitchFamily="18" charset="77"/>
                        </a:rPr>
                        <a:t>Object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merican Typewriter" panose="02090604020004020304" pitchFamily="18" charset="77"/>
                          <a:ea typeface="+mn-ea"/>
                          <a:cs typeface="+mn-cs"/>
                        </a:rPr>
                        <a:t>directly sampled from a shape or pre-segmented (scene point cloud)</a:t>
                      </a:r>
                      <a:endParaRPr lang="en-US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merican Typewriter" panose="02090604020004020304" pitchFamily="18" charset="77"/>
                        </a:rPr>
                        <a:t>Class labels (k scores)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91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merican Typewriter" panose="02090604020004020304" pitchFamily="18" charset="77"/>
                        </a:rPr>
                        <a:t>Part Segmentation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merican Typewriter" panose="02090604020004020304" pitchFamily="18" charset="77"/>
                          <a:ea typeface="+mn-ea"/>
                          <a:cs typeface="+mn-cs"/>
                        </a:rPr>
                        <a:t>single object </a:t>
                      </a:r>
                      <a:endParaRPr lang="en-US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merican Typewriter" panose="02090604020004020304" pitchFamily="18" charset="77"/>
                          <a:ea typeface="+mn-ea"/>
                          <a:cs typeface="+mn-cs"/>
                        </a:rPr>
                        <a:t>n × m scores </a:t>
                      </a:r>
                      <a:endParaRPr lang="en-US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merican Typewriter" panose="02090604020004020304" pitchFamily="18" charset="77"/>
                        </a:rPr>
                        <a:t>Semantic Segmentation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merican Typewriter" panose="02090604020004020304" pitchFamily="18" charset="77"/>
                          <a:ea typeface="+mn-ea"/>
                          <a:cs typeface="+mn-cs"/>
                        </a:rPr>
                        <a:t>sub-volume from a 3D scene </a:t>
                      </a:r>
                      <a:endParaRPr lang="en-US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merican Typewriter" panose="02090604020004020304" pitchFamily="18" charset="77"/>
                          <a:ea typeface="+mn-ea"/>
                          <a:cs typeface="+mn-cs"/>
                        </a:rPr>
                        <a:t>n × m scores </a:t>
                      </a:r>
                      <a:endParaRPr lang="en-US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940288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32DE47A-7C50-F84E-BF3B-70CBEC0A5244}"/>
              </a:ext>
            </a:extLst>
          </p:cNvPr>
          <p:cNvSpPr txBox="1"/>
          <p:nvPr/>
        </p:nvSpPr>
        <p:spPr>
          <a:xfrm>
            <a:off x="8060267" y="5588003"/>
            <a:ext cx="3291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k – candidate classes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n – points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m – semantic sub-categories</a:t>
            </a:r>
          </a:p>
        </p:txBody>
      </p:sp>
    </p:spTree>
    <p:extLst>
      <p:ext uri="{BB962C8B-B14F-4D97-AF65-F5344CB8AC3E}">
        <p14:creationId xmlns:p14="http://schemas.microsoft.com/office/powerpoint/2010/main" val="16850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ABD2E0-712C-414A-94FD-DCB643E0E148}"/>
              </a:ext>
            </a:extLst>
          </p:cNvPr>
          <p:cNvSpPr txBox="1"/>
          <p:nvPr/>
        </p:nvSpPr>
        <p:spPr>
          <a:xfrm>
            <a:off x="491067" y="328842"/>
            <a:ext cx="95165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erican Typewriter" panose="02090604020004020304" pitchFamily="18" charset="77"/>
              </a:rPr>
              <a:t>PointSets </a:t>
            </a:r>
            <a:r>
              <a:rPr lang="en-US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Properties</a:t>
            </a:r>
          </a:p>
          <a:p>
            <a:endParaRPr lang="en-US" sz="3200" dirty="0">
              <a:latin typeface="American Typewriter" panose="02090604020004020304" pitchFamily="18" charset="77"/>
            </a:endParaRPr>
          </a:p>
          <a:p>
            <a:r>
              <a:rPr lang="en-US" sz="2400" dirty="0">
                <a:latin typeface="American Typewriter" panose="02090604020004020304" pitchFamily="18" charset="77"/>
              </a:rPr>
              <a:t>Unordered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American Typewriter" panose="02090604020004020304" pitchFamily="18" charset="77"/>
              </a:rPr>
              <a:t>Invariant to n! permutations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400" dirty="0">
              <a:latin typeface="American Typewriter" panose="02090604020004020304" pitchFamily="18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53DE02-27B2-9D17-C100-76662FA955D4}"/>
              </a:ext>
            </a:extLst>
          </p:cNvPr>
          <p:cNvGrpSpPr/>
          <p:nvPr/>
        </p:nvGrpSpPr>
        <p:grpSpPr>
          <a:xfrm>
            <a:off x="7321756" y="3996267"/>
            <a:ext cx="4870244" cy="2808374"/>
            <a:chOff x="7321756" y="3996267"/>
            <a:chExt cx="4870244" cy="2808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7181D9-0757-0F41-9381-CC8FE440A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9633" y="3996267"/>
              <a:ext cx="3429000" cy="2730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A7DB5A-5D21-4E40-A31A-E4D3DD8395CC}"/>
                </a:ext>
              </a:extLst>
            </p:cNvPr>
            <p:cNvSpPr txBox="1"/>
            <p:nvPr/>
          </p:nvSpPr>
          <p:spPr>
            <a:xfrm>
              <a:off x="7321756" y="6573809"/>
              <a:ext cx="48702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 panose="02090604020004020304" pitchFamily="18" charset="77"/>
                </a:rPr>
                <a:t>Source: https://cse291-i.github.io/LectureSlides/L9_Learning_for_PointCloud_III.pdf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90F82D-34F7-0D98-B55A-867A6A12027A}"/>
              </a:ext>
            </a:extLst>
          </p:cNvPr>
          <p:cNvGrpSpPr/>
          <p:nvPr/>
        </p:nvGrpSpPr>
        <p:grpSpPr>
          <a:xfrm>
            <a:off x="6688667" y="361749"/>
            <a:ext cx="5734165" cy="2651586"/>
            <a:chOff x="6688667" y="361749"/>
            <a:chExt cx="5734165" cy="26515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0236EA-F975-AA42-A4E9-33CFAF7C2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8667" y="361749"/>
              <a:ext cx="5029200" cy="25329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EA26A-6E8A-D14B-B17C-AE87C583D196}"/>
                </a:ext>
              </a:extLst>
            </p:cNvPr>
            <p:cNvSpPr txBox="1"/>
            <p:nvPr/>
          </p:nvSpPr>
          <p:spPr>
            <a:xfrm>
              <a:off x="7523734" y="2782503"/>
              <a:ext cx="48990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 panose="02090604020004020304" pitchFamily="18" charset="77"/>
                </a:rPr>
                <a:t>Source: </a:t>
              </a:r>
              <a:r>
                <a:rPr lang="en-US" sz="900" dirty="0">
                  <a:latin typeface="American Typewriter" panose="02090604020004020304" pitchFamily="18" charset="77"/>
                  <a:hlinkClick r:id="rId4"/>
                </a:rPr>
                <a:t>http://www.itzikbs.com/3d-point-cloud-classification-using-deep-learning</a:t>
              </a:r>
              <a:r>
                <a:rPr lang="en-US" sz="900" dirty="0">
                  <a:latin typeface="American Typewriter" panose="02090604020004020304" pitchFamily="18" charset="77"/>
                </a:rPr>
                <a:t>        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B3F230-56B2-D742-DED2-F7FE9A46B15E}"/>
              </a:ext>
            </a:extLst>
          </p:cNvPr>
          <p:cNvSpPr txBox="1"/>
          <p:nvPr/>
        </p:nvSpPr>
        <p:spPr>
          <a:xfrm>
            <a:off x="563302" y="2391205"/>
            <a:ext cx="6960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Interaction among points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American Typewriter" panose="02090604020004020304" pitchFamily="18" charset="77"/>
              </a:rPr>
              <a:t>Not isolated and form meaningful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D43B0-8F02-203C-2BA4-1B416D6A2C75}"/>
              </a:ext>
            </a:extLst>
          </p:cNvPr>
          <p:cNvSpPr txBox="1"/>
          <p:nvPr/>
        </p:nvSpPr>
        <p:spPr>
          <a:xfrm>
            <a:off x="563302" y="3429000"/>
            <a:ext cx="5687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Invariance under transformation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American Typewriter" panose="02090604020004020304" pitchFamily="18" charset="77"/>
              </a:rPr>
              <a:t>should not modify the 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960C8-C3D2-034F-80BF-426772BC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82" y="1213429"/>
            <a:ext cx="11561235" cy="4230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A24FF-9D2C-2E42-84F8-F2B0FC8572C7}"/>
              </a:ext>
            </a:extLst>
          </p:cNvPr>
          <p:cNvSpPr txBox="1"/>
          <p:nvPr/>
        </p:nvSpPr>
        <p:spPr>
          <a:xfrm>
            <a:off x="2511849" y="6030790"/>
            <a:ext cx="543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Gives higher dimensional representation of point clouds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94C2A-A7E6-3C4D-8C32-320F0EB6CABE}"/>
              </a:ext>
            </a:extLst>
          </p:cNvPr>
          <p:cNvSpPr txBox="1"/>
          <p:nvPr/>
        </p:nvSpPr>
        <p:spPr>
          <a:xfrm>
            <a:off x="3810000" y="406400"/>
            <a:ext cx="5063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PointNet</a:t>
            </a:r>
            <a:r>
              <a:rPr lang="en-US" sz="3600" dirty="0">
                <a:latin typeface="American Typewriter" panose="02090604020004020304" pitchFamily="18" charset="77"/>
              </a:rPr>
              <a:t> Architecture</a:t>
            </a:r>
          </a:p>
        </p:txBody>
      </p:sp>
    </p:spTree>
    <p:extLst>
      <p:ext uri="{BB962C8B-B14F-4D97-AF65-F5344CB8AC3E}">
        <p14:creationId xmlns:p14="http://schemas.microsoft.com/office/powerpoint/2010/main" val="290417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1C62-8530-5843-B993-69C934A0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3 key modules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6273E-2645-8140-9D26-B40ACFAE4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Max pooling layer </a:t>
            </a:r>
            <a:r>
              <a:rPr lang="en-US" sz="4000" dirty="0">
                <a:latin typeface="American Typewriter" panose="02090604020004020304" pitchFamily="18" charset="77"/>
                <a:sym typeface="Wingdings" pitchFamily="2" charset="2"/>
              </a:rPr>
              <a:t> </a:t>
            </a:r>
            <a:r>
              <a:rPr lang="en-US" sz="4000" dirty="0">
                <a:latin typeface="American Typewriter" panose="02090604020004020304" pitchFamily="18" charset="77"/>
              </a:rPr>
              <a:t>symmetric function to aggregate information from all the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latin typeface="American Typewriter" panose="02090604020004020304" pitchFamily="18" charset="77"/>
              </a:rPr>
              <a:t>A local and global </a:t>
            </a:r>
            <a:r>
              <a:rPr lang="en-US" sz="40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information combination structure </a:t>
            </a:r>
            <a:r>
              <a:rPr lang="en-US" sz="4000" dirty="0">
                <a:latin typeface="American Typewriter" panose="02090604020004020304" pitchFamily="18" charset="77"/>
              </a:rPr>
              <a:t>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Two joint alignment networks </a:t>
            </a:r>
            <a:r>
              <a:rPr lang="en-US" sz="4000" dirty="0">
                <a:latin typeface="American Typewriter" panose="02090604020004020304" pitchFamily="18" charset="77"/>
                <a:sym typeface="Wingdings" pitchFamily="2" charset="2"/>
              </a:rPr>
              <a:t></a:t>
            </a:r>
            <a:r>
              <a:rPr lang="en-US" sz="4000" dirty="0">
                <a:latin typeface="American Typewriter" panose="02090604020004020304" pitchFamily="18" charset="77"/>
              </a:rPr>
              <a:t> align both input points and point features.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1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7DB1-533B-2A4F-850C-521EC7A4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6" y="652991"/>
            <a:ext cx="11819467" cy="53234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Max pool layer </a:t>
            </a:r>
            <a:r>
              <a:rPr lang="en-US" sz="3600" dirty="0">
                <a:latin typeface="American Typewriter" panose="02090604020004020304" pitchFamily="18" charset="77"/>
                <a:sym typeface="Wingdings" pitchFamily="2" charset="2"/>
              </a:rPr>
              <a:t> </a:t>
            </a:r>
            <a:r>
              <a:rPr lang="en-US" sz="3600" dirty="0">
                <a:latin typeface="American Typewriter" panose="02090604020004020304" pitchFamily="18" charset="77"/>
              </a:rPr>
              <a:t>Symmetry Function for Unordered Input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EA2CF-7877-4D4A-8C43-950B36155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66" y="1608666"/>
            <a:ext cx="11421534" cy="5323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merican Typewriter" panose="02090604020004020304" pitchFamily="18" charset="77"/>
              </a:rPr>
              <a:t>Challenge</a:t>
            </a:r>
            <a:r>
              <a:rPr lang="en-US" dirty="0">
                <a:latin typeface="American Typewriter" panose="02090604020004020304" pitchFamily="18" charset="77"/>
              </a:rPr>
              <a:t>: model needs to be invariant to input permutation </a:t>
            </a:r>
            <a:br>
              <a:rPr lang="en-US" dirty="0">
                <a:latin typeface="American Typewriter" panose="02090604020004020304" pitchFamily="18" charset="77"/>
              </a:rPr>
            </a:br>
            <a:endParaRPr lang="en-US" dirty="0">
              <a:latin typeface="American Typewriter" panose="02090604020004020304" pitchFamily="18" charset="77"/>
            </a:endParaRPr>
          </a:p>
          <a:p>
            <a:pPr marL="457200" lvl="1" indent="0">
              <a:buNone/>
            </a:pPr>
            <a:endParaRPr lang="en-US" dirty="0">
              <a:latin typeface="American Typewriter" panose="02090604020004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29505-35F9-7D7F-5326-A5B35B27D22D}"/>
              </a:ext>
            </a:extLst>
          </p:cNvPr>
          <p:cNvGrpSpPr/>
          <p:nvPr/>
        </p:nvGrpSpPr>
        <p:grpSpPr>
          <a:xfrm>
            <a:off x="367862" y="2067983"/>
            <a:ext cx="11561672" cy="2146300"/>
            <a:chOff x="367862" y="2067983"/>
            <a:chExt cx="11561672" cy="21463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A9D782-918C-B140-A6DB-8B9F74426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2634" y="2067983"/>
              <a:ext cx="1866900" cy="2146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3B3B66-88CC-D4AB-4F07-E88310DE55AC}"/>
                </a:ext>
              </a:extLst>
            </p:cNvPr>
            <p:cNvSpPr txBox="1"/>
            <p:nvPr/>
          </p:nvSpPr>
          <p:spPr>
            <a:xfrm>
              <a:off x="367862" y="2406869"/>
              <a:ext cx="906434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>
                <a:buNone/>
              </a:pPr>
              <a:r>
                <a:rPr lang="en-US" sz="2000" b="1" dirty="0">
                  <a:latin typeface="American Typewriter" panose="02090604020004020304" pitchFamily="18" charset="77"/>
                </a:rPr>
                <a:t>Sol 1:</a:t>
              </a:r>
              <a:r>
                <a:rPr lang="en-US" sz="2000" dirty="0">
                  <a:latin typeface="American Typewriter" panose="02090604020004020304" pitchFamily="18" charset="77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Sort</a:t>
              </a:r>
              <a:r>
                <a:rPr lang="en-US" sz="2000" dirty="0">
                  <a:latin typeface="American Typewriter" panose="02090604020004020304" pitchFamily="18" charset="77"/>
                </a:rPr>
                <a:t> input into a canonical order 45% accuracy </a:t>
              </a:r>
            </a:p>
            <a:p>
              <a:pPr marL="0" indent="0">
                <a:buNone/>
              </a:pPr>
              <a:r>
                <a:rPr lang="en-US" sz="2000" dirty="0">
                  <a:latin typeface="American Typewriter" panose="02090604020004020304" pitchFamily="18" charset="77"/>
                  <a:sym typeface="Wingdings" pitchFamily="2" charset="2"/>
                </a:rPr>
                <a:t> No canonical ordering in high dimensional space</a:t>
              </a:r>
            </a:p>
            <a:p>
              <a:r>
                <a:rPr lang="en-US" sz="2000" dirty="0">
                  <a:latin typeface="American Typewriter" panose="02090604020004020304" pitchFamily="18" charset="77"/>
                  <a:sym typeface="Wingdings" pitchFamily="2" charset="2"/>
                </a:rPr>
                <a:t> </a:t>
              </a:r>
              <a:r>
                <a:rPr lang="en-US" sz="2000" dirty="0">
                  <a:latin typeface="American Typewriter" panose="02090604020004020304" pitchFamily="18" charset="77"/>
                </a:rPr>
                <a:t>hard for a network to learn a consistent mapping from input to output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FF479C-89B8-23B0-ACEF-EEF010340441}"/>
              </a:ext>
            </a:extLst>
          </p:cNvPr>
          <p:cNvGrpSpPr/>
          <p:nvPr/>
        </p:nvGrpSpPr>
        <p:grpSpPr>
          <a:xfrm>
            <a:off x="420415" y="4682066"/>
            <a:ext cx="11212784" cy="1930400"/>
            <a:chOff x="420415" y="4682066"/>
            <a:chExt cx="11212784" cy="1930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4A143-7A18-7548-B8D4-E64C41FC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7899" y="4682066"/>
              <a:ext cx="4305300" cy="1930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9A5FFF-536A-9C5C-4E48-9ECEB6129CC5}"/>
                </a:ext>
              </a:extLst>
            </p:cNvPr>
            <p:cNvSpPr txBox="1"/>
            <p:nvPr/>
          </p:nvSpPr>
          <p:spPr>
            <a:xfrm>
              <a:off x="420415" y="5255172"/>
              <a:ext cx="67791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sz="1800" b="1" dirty="0">
                  <a:latin typeface="American Typewriter" panose="02090604020004020304" pitchFamily="18" charset="77"/>
                </a:rPr>
                <a:t>Sol 2: </a:t>
              </a:r>
              <a:r>
                <a:rPr lang="en-US" sz="1800" dirty="0">
                  <a:latin typeface="American Typewriter" panose="02090604020004020304" pitchFamily="18" charset="77"/>
                </a:rPr>
                <a:t>Treat input as a </a:t>
              </a:r>
              <a:r>
                <a:rPr lang="en-US" sz="1800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sequence</a:t>
              </a:r>
              <a:r>
                <a:rPr lang="en-US" sz="1800" dirty="0">
                  <a:latin typeface="American Typewriter" panose="02090604020004020304" pitchFamily="18" charset="77"/>
                </a:rPr>
                <a:t> - train an RNN(augment training data)</a:t>
              </a:r>
              <a:r>
                <a:rPr lang="en-US" sz="1600" dirty="0">
                  <a:latin typeface="American Typewriter" panose="02090604020004020304" pitchFamily="18" charset="77"/>
                </a:rPr>
                <a:t>78.5% accuracy </a:t>
              </a:r>
              <a:r>
                <a:rPr lang="en-US" sz="1600" dirty="0">
                  <a:latin typeface="American Typewriter" panose="02090604020004020304" pitchFamily="18" charset="77"/>
                  <a:sym typeface="Wingdings" pitchFamily="2" charset="2"/>
                </a:rPr>
                <a:t> “Order Matters” + “RNN forgets”</a:t>
              </a:r>
              <a:endParaRPr lang="en-US" sz="1600" dirty="0">
                <a:latin typeface="American Typewriter" panose="02090604020004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5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59AA-FE48-B64D-84A3-079F8A71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5169593"/>
            <a:ext cx="7916333" cy="100191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latin typeface="American Typewriter" panose="02090604020004020304" pitchFamily="18" charset="77"/>
              </a:rPr>
              <a:t>Sol 3: </a:t>
            </a:r>
            <a:r>
              <a:rPr lang="en-US" dirty="0">
                <a:latin typeface="American Typewriter" panose="02090604020004020304" pitchFamily="18" charset="77"/>
              </a:rPr>
              <a:t>Use a simple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erican Typewriter" panose="02090604020004020304" pitchFamily="18" charset="77"/>
              </a:rPr>
              <a:t>symmetric function </a:t>
            </a:r>
            <a:r>
              <a:rPr lang="en-US" dirty="0">
                <a:latin typeface="American Typewriter" panose="02090604020004020304" pitchFamily="18" charset="77"/>
              </a:rPr>
              <a:t>to aggregate the information from each point.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D8BD9-A35F-AC48-AD15-E65552E1D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3"/>
            <a:ext cx="12192000" cy="2361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B122D-15E8-664C-9071-A39A1674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53" y="2798682"/>
            <a:ext cx="7627197" cy="2133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C6855-6902-1C4A-A132-F803D18FD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767" y="4609401"/>
            <a:ext cx="2628900" cy="1968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ACF2FC-B80C-F69B-DF95-28C4A195B87C}"/>
              </a:ext>
            </a:extLst>
          </p:cNvPr>
          <p:cNvGrpSpPr/>
          <p:nvPr/>
        </p:nvGrpSpPr>
        <p:grpSpPr>
          <a:xfrm>
            <a:off x="8842375" y="2690729"/>
            <a:ext cx="2628900" cy="1835727"/>
            <a:chOff x="8842375" y="2690729"/>
            <a:chExt cx="2628900" cy="1835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989CBB-F680-0340-BA33-FD7DB9231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2375" y="2690729"/>
              <a:ext cx="2628900" cy="15587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E6A94F-0938-BB4A-932B-B12A64A09BAD}"/>
                </a:ext>
              </a:extLst>
            </p:cNvPr>
            <p:cNvSpPr txBox="1"/>
            <p:nvPr/>
          </p:nvSpPr>
          <p:spPr>
            <a:xfrm>
              <a:off x="9382547" y="4249457"/>
              <a:ext cx="13813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merican Typewriter" panose="02090604020004020304" pitchFamily="18" charset="77"/>
                </a:rPr>
                <a:t>Sample h values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57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4FDB46-B65F-4D5C-8D46-4B3B8035D6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0094955"/>
              </p:ext>
            </p:extLst>
          </p:nvPr>
        </p:nvGraphicFramePr>
        <p:xfrm>
          <a:off x="474134" y="812800"/>
          <a:ext cx="11497733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455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08FF-F311-234B-A253-29D85080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380999"/>
            <a:ext cx="11176000" cy="600075"/>
          </a:xfrm>
        </p:spPr>
        <p:txBody>
          <a:bodyPr>
            <a:normAutofit fontScale="90000"/>
          </a:bodyPr>
          <a:lstStyle/>
          <a:p>
            <a:r>
              <a:rPr lang="en-US" sz="3400" dirty="0">
                <a:latin typeface="American Typewriter" panose="02090604020004020304" pitchFamily="18" charset="77"/>
              </a:rPr>
              <a:t>A local and global </a:t>
            </a:r>
            <a:r>
              <a:rPr lang="en-US" sz="34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information combination structure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F4FE-B060-3644-A8D2-589F1BC8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4" y="4739634"/>
            <a:ext cx="10142481" cy="600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</a:rPr>
              <a:t>Feed “global point cloud feature vector” back to per point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632C0-574D-0E46-ABC9-F7A10E6A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3" y="1912820"/>
            <a:ext cx="8627533" cy="2727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584DC-AF72-8847-8702-00B44DE831B9}"/>
              </a:ext>
            </a:extLst>
          </p:cNvPr>
          <p:cNvSpPr txBox="1"/>
          <p:nvPr/>
        </p:nvSpPr>
        <p:spPr>
          <a:xfrm>
            <a:off x="1612100" y="1173656"/>
            <a:ext cx="174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Local features</a:t>
            </a:r>
          </a:p>
          <a:p>
            <a:pPr algn="ctr"/>
            <a:r>
              <a:rPr lang="en-US" dirty="0">
                <a:latin typeface="American Typewriter" panose="02090604020004020304" pitchFamily="18" charset="77"/>
              </a:rPr>
              <a:t>nx64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D06D8-67FD-BE46-BB78-87449B7753BD}"/>
              </a:ext>
            </a:extLst>
          </p:cNvPr>
          <p:cNvSpPr txBox="1"/>
          <p:nvPr/>
        </p:nvSpPr>
        <p:spPr>
          <a:xfrm>
            <a:off x="4881819" y="1156722"/>
            <a:ext cx="184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Global features</a:t>
            </a:r>
          </a:p>
          <a:p>
            <a:pPr algn="ctr"/>
            <a:r>
              <a:rPr lang="en-US" dirty="0">
                <a:latin typeface="American Typewriter" panose="02090604020004020304" pitchFamily="18" charset="77"/>
              </a:rPr>
              <a:t>1x1024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081528-D774-D729-8711-C5B15ECCC52D}"/>
              </a:ext>
            </a:extLst>
          </p:cNvPr>
          <p:cNvSpPr txBox="1">
            <a:spLocks/>
          </p:cNvSpPr>
          <p:nvPr/>
        </p:nvSpPr>
        <p:spPr>
          <a:xfrm>
            <a:off x="270934" y="5963137"/>
            <a:ext cx="10060735" cy="46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</a:rPr>
              <a:t>New point features </a:t>
            </a:r>
            <a:r>
              <a:rPr lang="en-US" sz="2400" dirty="0">
                <a:latin typeface="American Typewriter" panose="02090604020004020304" pitchFamily="18" charset="77"/>
                <a:sym typeface="Wingdings" pitchFamily="2" charset="2"/>
              </a:rPr>
              <a:t> </a:t>
            </a:r>
            <a:r>
              <a:rPr lang="en-US" sz="2400" dirty="0">
                <a:latin typeface="American Typewriter" panose="02090604020004020304" pitchFamily="18" charset="77"/>
              </a:rPr>
              <a:t>aware of both the local and global information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58EB57-1161-2280-36FF-BA7A897CD39B}"/>
              </a:ext>
            </a:extLst>
          </p:cNvPr>
          <p:cNvSpPr txBox="1">
            <a:spLocks/>
          </p:cNvSpPr>
          <p:nvPr/>
        </p:nvSpPr>
        <p:spPr>
          <a:xfrm>
            <a:off x="270934" y="5340049"/>
            <a:ext cx="10260432" cy="5247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</a:rPr>
              <a:t>Extract new per point features based on the combined point features</a:t>
            </a:r>
          </a:p>
        </p:txBody>
      </p:sp>
    </p:spTree>
    <p:extLst>
      <p:ext uri="{BB962C8B-B14F-4D97-AF65-F5344CB8AC3E}">
        <p14:creationId xmlns:p14="http://schemas.microsoft.com/office/powerpoint/2010/main" val="364823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65A4F1-CF7A-1255-0E81-4250D3917563}"/>
              </a:ext>
            </a:extLst>
          </p:cNvPr>
          <p:cNvGrpSpPr/>
          <p:nvPr/>
        </p:nvGrpSpPr>
        <p:grpSpPr>
          <a:xfrm>
            <a:off x="134301" y="0"/>
            <a:ext cx="4962631" cy="2846813"/>
            <a:chOff x="134301" y="0"/>
            <a:chExt cx="4962631" cy="28468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3657B9-2954-2D45-B56B-7497F179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02" y="0"/>
              <a:ext cx="3458155" cy="27537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482EEB-DD0C-EA41-8E67-8F8EDAE948B6}"/>
                </a:ext>
              </a:extLst>
            </p:cNvPr>
            <p:cNvSpPr txBox="1"/>
            <p:nvPr/>
          </p:nvSpPr>
          <p:spPr>
            <a:xfrm>
              <a:off x="134301" y="2615981"/>
              <a:ext cx="49626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merican Typewriter" panose="02090604020004020304" pitchFamily="18" charset="77"/>
                </a:rPr>
                <a:t>Source: https://cse291-i.github.io/LectureSlides/L9_Learning_for_PointCloud_III.pdf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95373F-353E-014B-93B3-A1CCE31B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98" y="611237"/>
            <a:ext cx="5833534" cy="4467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A521B-60E5-E146-82A3-9AF88A03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33" y="212726"/>
            <a:ext cx="5833533" cy="61700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merican Typewriter" panose="02090604020004020304" pitchFamily="18" charset="77"/>
              </a:rPr>
              <a:t>Joint Alignment </a:t>
            </a:r>
            <a:r>
              <a:rPr lang="en-US" sz="4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Network</a:t>
            </a:r>
            <a:r>
              <a:rPr lang="en-US" sz="4000" dirty="0"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8AED1-7B58-3D41-9438-CD4150D71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27" y="3259130"/>
            <a:ext cx="5435600" cy="211666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merican Typewriter" panose="02090604020004020304" pitchFamily="18" charset="77"/>
              </a:rPr>
              <a:t>Align all input set to a canonical space before feature extraction.</a:t>
            </a:r>
          </a:p>
          <a:p>
            <a:r>
              <a:rPr lang="en-US" sz="1800" dirty="0">
                <a:latin typeface="American Typewriter" panose="02090604020004020304" pitchFamily="18" charset="77"/>
              </a:rPr>
              <a:t>Constrain feature T matrix close to orthogonal matrix (no loss of information)</a:t>
            </a:r>
          </a:p>
          <a:p>
            <a:r>
              <a:rPr lang="en-US" sz="1800" dirty="0">
                <a:latin typeface="American Typewriter" panose="02090604020004020304" pitchFamily="18" charset="77"/>
              </a:rPr>
              <a:t>Regularization - stable optimization &amp; better performance.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333CB-4851-384D-8F3F-B20AF0ACE6E4}"/>
              </a:ext>
            </a:extLst>
          </p:cNvPr>
          <p:cNvSpPr/>
          <p:nvPr/>
        </p:nvSpPr>
        <p:spPr>
          <a:xfrm>
            <a:off x="11319935" y="3031065"/>
            <a:ext cx="838199" cy="2116667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63F88-91E3-3346-A38C-F773ABF79A0A}"/>
              </a:ext>
            </a:extLst>
          </p:cNvPr>
          <p:cNvSpPr txBox="1"/>
          <p:nvPr/>
        </p:nvSpPr>
        <p:spPr>
          <a:xfrm>
            <a:off x="5968998" y="4826675"/>
            <a:ext cx="2976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erican Typewriter" panose="02090604020004020304" pitchFamily="18" charset="77"/>
              </a:rPr>
              <a:t>Predict an affine transformation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erican Typewriter" panose="02090604020004020304" pitchFamily="18" charset="77"/>
              </a:rPr>
              <a:t>Apply it to the coordinates of input points.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21E53-C981-D648-B688-15139B5B3694}"/>
              </a:ext>
            </a:extLst>
          </p:cNvPr>
          <p:cNvSpPr txBox="1"/>
          <p:nvPr/>
        </p:nvSpPr>
        <p:spPr>
          <a:xfrm>
            <a:off x="9012766" y="4826675"/>
            <a:ext cx="3077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erican Typewriter" panose="02090604020004020304" pitchFamily="18" charset="77"/>
              </a:rPr>
              <a:t>Predict and apply  a feature transformation matrix to align features from different input point clouds.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A282D0-9B19-B645-BD08-A75941376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886" y="5462794"/>
            <a:ext cx="3111498" cy="7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8D6C-6FDC-A643-B771-9386F5B6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665" y="2566459"/>
            <a:ext cx="762846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Experiment</a:t>
            </a:r>
            <a:r>
              <a:rPr lang="en-US" dirty="0">
                <a:latin typeface="American Typewriter" panose="02090604020004020304" pitchFamily="18" charset="77"/>
              </a:rPr>
              <a:t> and Results</a:t>
            </a:r>
          </a:p>
        </p:txBody>
      </p:sp>
    </p:spTree>
    <p:extLst>
      <p:ext uri="{BB962C8B-B14F-4D97-AF65-F5344CB8AC3E}">
        <p14:creationId xmlns:p14="http://schemas.microsoft.com/office/powerpoint/2010/main" val="2450198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E3D25CC-A274-5F8A-7EC0-00012341AA49}"/>
              </a:ext>
            </a:extLst>
          </p:cNvPr>
          <p:cNvGrpSpPr/>
          <p:nvPr/>
        </p:nvGrpSpPr>
        <p:grpSpPr>
          <a:xfrm>
            <a:off x="0" y="4179669"/>
            <a:ext cx="12166600" cy="2640231"/>
            <a:chOff x="0" y="4179669"/>
            <a:chExt cx="12166600" cy="26402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FF63B5-7992-1C43-A043-3D67BC400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826000"/>
              <a:ext cx="12166600" cy="1993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18C8B0-5231-E544-909E-D5663C3982CA}"/>
                </a:ext>
              </a:extLst>
            </p:cNvPr>
            <p:cNvSpPr txBox="1"/>
            <p:nvPr/>
          </p:nvSpPr>
          <p:spPr>
            <a:xfrm>
              <a:off x="4030133" y="4179669"/>
              <a:ext cx="4899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merican Typewriter" panose="02090604020004020304" pitchFamily="18" charset="77"/>
                </a:rPr>
                <a:t>Segmentation results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5672A5-7D5D-3DA1-2286-07D9EE4B1DFE}"/>
              </a:ext>
            </a:extLst>
          </p:cNvPr>
          <p:cNvGrpSpPr/>
          <p:nvPr/>
        </p:nvGrpSpPr>
        <p:grpSpPr>
          <a:xfrm>
            <a:off x="5893931" y="254590"/>
            <a:ext cx="6070600" cy="3415651"/>
            <a:chOff x="5893931" y="254590"/>
            <a:chExt cx="6070600" cy="34156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47144B-5E7F-B942-A79F-242C4C485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3931" y="876241"/>
              <a:ext cx="6070600" cy="2794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D42A5F-7E78-914C-BB2B-43FF3FA329E8}"/>
                </a:ext>
              </a:extLst>
            </p:cNvPr>
            <p:cNvSpPr txBox="1"/>
            <p:nvPr/>
          </p:nvSpPr>
          <p:spPr>
            <a:xfrm>
              <a:off x="6650648" y="254590"/>
              <a:ext cx="4814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merican Typewriter" panose="02090604020004020304" pitchFamily="18" charset="77"/>
                </a:rPr>
                <a:t>Classification results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D9FFC5-1D62-0241-BB5D-667B0B8CB2AF}"/>
              </a:ext>
            </a:extLst>
          </p:cNvPr>
          <p:cNvSpPr txBox="1"/>
          <p:nvPr/>
        </p:nvSpPr>
        <p:spPr>
          <a:xfrm>
            <a:off x="423333" y="254590"/>
            <a:ext cx="216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ModelNet40</a:t>
            </a:r>
            <a:r>
              <a:rPr lang="en-US" sz="2800" dirty="0">
                <a:latin typeface="American Typewriter" panose="02090604020004020304" pitchFamily="18" charset="77"/>
              </a:rPr>
              <a:t>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A60FC9D-C145-3D4B-A18D-55862CFA2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558978"/>
              </p:ext>
            </p:extLst>
          </p:nvPr>
        </p:nvGraphicFramePr>
        <p:xfrm>
          <a:off x="423333" y="789881"/>
          <a:ext cx="379306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2419">
                  <a:extLst>
                    <a:ext uri="{9D8B030D-6E8A-4147-A177-3AD203B41FA5}">
                      <a16:colId xmlns:a16="http://schemas.microsoft.com/office/drawing/2014/main" val="497162481"/>
                    </a:ext>
                  </a:extLst>
                </a:gridCol>
                <a:gridCol w="1190648">
                  <a:extLst>
                    <a:ext uri="{9D8B030D-6E8A-4147-A177-3AD203B41FA5}">
                      <a16:colId xmlns:a16="http://schemas.microsoft.com/office/drawing/2014/main" val="3882848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9843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275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2468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14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Total CAD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12311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332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185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8C2A410-2AE6-8842-B0F5-E4398378234E}"/>
              </a:ext>
            </a:extLst>
          </p:cNvPr>
          <p:cNvSpPr txBox="1"/>
          <p:nvPr/>
        </p:nvSpPr>
        <p:spPr>
          <a:xfrm>
            <a:off x="372534" y="2563431"/>
            <a:ext cx="12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ShapeNet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9B3DD25-D57A-3044-A54E-E21FEA0CF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03340"/>
              </p:ext>
            </p:extLst>
          </p:nvPr>
        </p:nvGraphicFramePr>
        <p:xfrm>
          <a:off x="575733" y="2993360"/>
          <a:ext cx="2573867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8534">
                  <a:extLst>
                    <a:ext uri="{9D8B030D-6E8A-4147-A177-3AD203B41FA5}">
                      <a16:colId xmlns:a16="http://schemas.microsoft.com/office/drawing/2014/main" val="497162481"/>
                    </a:ext>
                  </a:extLst>
                </a:gridCol>
                <a:gridCol w="1185333">
                  <a:extLst>
                    <a:ext uri="{9D8B030D-6E8A-4147-A177-3AD203B41FA5}">
                      <a16:colId xmlns:a16="http://schemas.microsoft.com/office/drawing/2014/main" val="3882848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16881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275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merican Typewriter" panose="02090604020004020304" pitchFamily="18" charset="77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18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584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3CBEB3-F261-3445-970F-D1260166B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733257"/>
            <a:ext cx="4533900" cy="92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4FC30-81F4-0742-B3B2-E9E64138F5CC}"/>
              </a:ext>
            </a:extLst>
          </p:cNvPr>
          <p:cNvSpPr txBox="1"/>
          <p:nvPr/>
        </p:nvSpPr>
        <p:spPr>
          <a:xfrm>
            <a:off x="474134" y="353716"/>
            <a:ext cx="516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Results on semantic segmentation in scenes.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5E23B2-73C9-D9A8-C23B-3D8DAEEE857D}"/>
              </a:ext>
            </a:extLst>
          </p:cNvPr>
          <p:cNvGrpSpPr/>
          <p:nvPr/>
        </p:nvGrpSpPr>
        <p:grpSpPr>
          <a:xfrm>
            <a:off x="5772820" y="353716"/>
            <a:ext cx="5702300" cy="1586041"/>
            <a:chOff x="5772820" y="353716"/>
            <a:chExt cx="5702300" cy="15860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610364-0790-DA42-87BA-8E050725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2820" y="733257"/>
              <a:ext cx="5702300" cy="1206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3D25D2-7EA0-F044-AF5A-7FAE2A82C5D5}"/>
                </a:ext>
              </a:extLst>
            </p:cNvPr>
            <p:cNvSpPr txBox="1"/>
            <p:nvPr/>
          </p:nvSpPr>
          <p:spPr>
            <a:xfrm>
              <a:off x="6265333" y="353716"/>
              <a:ext cx="4710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erican Typewriter" panose="02090604020004020304" pitchFamily="18" charset="77"/>
                </a:rPr>
                <a:t>Results on 3D object detection in scenes. </a:t>
              </a:r>
            </a:p>
            <a:p>
              <a:endParaRPr lang="en-US" dirty="0">
                <a:latin typeface="American Typewriter" panose="02090604020004020304" pitchFamily="18" charset="77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5AD9D8-BBCC-AC8E-ADC1-676593D3A43F}"/>
              </a:ext>
            </a:extLst>
          </p:cNvPr>
          <p:cNvGrpSpPr/>
          <p:nvPr/>
        </p:nvGrpSpPr>
        <p:grpSpPr>
          <a:xfrm>
            <a:off x="2658532" y="2404533"/>
            <a:ext cx="6169837" cy="4124262"/>
            <a:chOff x="2658532" y="2404533"/>
            <a:chExt cx="6169837" cy="41242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97DA94-82AA-C24A-9F79-49BF4D16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8532" y="2792133"/>
              <a:ext cx="6169837" cy="37366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4682AF-78E9-A540-8024-C02AA4FDD7BB}"/>
                </a:ext>
              </a:extLst>
            </p:cNvPr>
            <p:cNvSpPr txBox="1"/>
            <p:nvPr/>
          </p:nvSpPr>
          <p:spPr>
            <a:xfrm>
              <a:off x="3166533" y="2404533"/>
              <a:ext cx="5288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erican Typewriter" panose="02090604020004020304" pitchFamily="18" charset="77"/>
                </a:rPr>
                <a:t>Qualitative results for semantic segmentation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3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58005F-3AA5-2940-BBD4-31708BE64A05}"/>
              </a:ext>
            </a:extLst>
          </p:cNvPr>
          <p:cNvSpPr txBox="1"/>
          <p:nvPr/>
        </p:nvSpPr>
        <p:spPr>
          <a:xfrm>
            <a:off x="3808931" y="423333"/>
            <a:ext cx="457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Architecture Design 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Analysis</a:t>
            </a:r>
            <a:r>
              <a:rPr lang="en-US" sz="2400" dirty="0">
                <a:latin typeface="American Typewriter" panose="02090604020004020304" pitchFamily="18" charset="77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1805D2-30E5-C159-A281-96C4E67EFC8D}"/>
              </a:ext>
            </a:extLst>
          </p:cNvPr>
          <p:cNvGrpSpPr/>
          <p:nvPr/>
        </p:nvGrpSpPr>
        <p:grpSpPr>
          <a:xfrm>
            <a:off x="7008282" y="1197782"/>
            <a:ext cx="4129657" cy="2166386"/>
            <a:chOff x="7008282" y="1197782"/>
            <a:chExt cx="4129657" cy="21663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BC71E5-733D-CA4D-A8F4-39EA3C63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6861" y="1548068"/>
              <a:ext cx="3492500" cy="1816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368518-C811-7A40-B2CD-E1672413F316}"/>
                </a:ext>
              </a:extLst>
            </p:cNvPr>
            <p:cNvSpPr txBox="1"/>
            <p:nvPr/>
          </p:nvSpPr>
          <p:spPr>
            <a:xfrm>
              <a:off x="7008282" y="1197782"/>
              <a:ext cx="4129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erican Typewriter" panose="02090604020004020304" pitchFamily="18" charset="77"/>
                </a:rPr>
                <a:t>Effects of input feature </a:t>
              </a:r>
              <a:r>
                <a:rPr lang="en-US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transforms</a:t>
              </a:r>
              <a:r>
                <a:rPr lang="en-US" dirty="0">
                  <a:latin typeface="American Typewriter" panose="02090604020004020304" pitchFamily="18" charset="77"/>
                </a:rPr>
                <a:t>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1975C-8A99-34AA-653A-7B41427D40C2}"/>
              </a:ext>
            </a:extLst>
          </p:cNvPr>
          <p:cNvGrpSpPr/>
          <p:nvPr/>
        </p:nvGrpSpPr>
        <p:grpSpPr>
          <a:xfrm>
            <a:off x="1342604" y="3695408"/>
            <a:ext cx="9506788" cy="2913952"/>
            <a:chOff x="1342604" y="3695408"/>
            <a:chExt cx="9506788" cy="29139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EBE5C-73FD-5D40-9584-054052CE6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2604" y="4049840"/>
              <a:ext cx="9506788" cy="255952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432382-D2BC-914B-A943-16B4623ADC0C}"/>
                </a:ext>
              </a:extLst>
            </p:cNvPr>
            <p:cNvSpPr txBox="1"/>
            <p:nvPr/>
          </p:nvSpPr>
          <p:spPr>
            <a:xfrm>
              <a:off x="4643325" y="3695408"/>
              <a:ext cx="2905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erican Typewriter" panose="02090604020004020304" pitchFamily="18" charset="77"/>
                </a:rPr>
                <a:t>PointNet </a:t>
              </a:r>
              <a:r>
                <a:rPr lang="en-US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robustness</a:t>
              </a:r>
              <a:r>
                <a:rPr lang="en-US" dirty="0">
                  <a:latin typeface="American Typewriter" panose="02090604020004020304" pitchFamily="18" charset="77"/>
                </a:rPr>
                <a:t> test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E32EE-F084-CF44-B2B7-62C826BCD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04" y="1571642"/>
            <a:ext cx="2959377" cy="176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736B6-CA22-B84D-BA85-5EF873A061E2}"/>
              </a:ext>
            </a:extLst>
          </p:cNvPr>
          <p:cNvSpPr txBox="1"/>
          <p:nvPr/>
        </p:nvSpPr>
        <p:spPr>
          <a:xfrm>
            <a:off x="575733" y="1184145"/>
            <a:ext cx="532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Three approaches to achieve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order invariance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37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D75581-7EE8-EC41-AAF1-0702AC223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18" y="3056468"/>
            <a:ext cx="5641312" cy="287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144B37-C58A-9546-8835-68A42BA43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808" y="929215"/>
            <a:ext cx="5029200" cy="161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8F04D-FA45-2F4F-9E81-840BE52D5898}"/>
              </a:ext>
            </a:extLst>
          </p:cNvPr>
          <p:cNvSpPr txBox="1"/>
          <p:nvPr/>
        </p:nvSpPr>
        <p:spPr>
          <a:xfrm>
            <a:off x="2963333" y="254000"/>
            <a:ext cx="5681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Time and </a:t>
            </a:r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Space</a:t>
            </a:r>
            <a:r>
              <a:rPr lang="en-US" sz="2400" dirty="0">
                <a:latin typeface="American Typewriter" panose="02090604020004020304" pitchFamily="18" charset="77"/>
              </a:rPr>
              <a:t> Complexity Analysis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B90A29-4B0C-5642-B299-0DA757B9E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93" y="3185815"/>
            <a:ext cx="5389755" cy="2486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A924F4-3234-B045-B5FA-500AFDF92536}"/>
              </a:ext>
            </a:extLst>
          </p:cNvPr>
          <p:cNvSpPr txBox="1"/>
          <p:nvPr/>
        </p:nvSpPr>
        <p:spPr>
          <a:xfrm>
            <a:off x="7016956" y="5928785"/>
            <a:ext cx="4870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merican Typewriter" panose="02090604020004020304" pitchFamily="18" charset="77"/>
              </a:rPr>
              <a:t>Source: https://cse291-i.github.io/LectureSlides/L9_Learning_for_PointCloud_III.pdf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7B0C7-3A20-6A4C-9DBF-57659FF10AD5}"/>
              </a:ext>
            </a:extLst>
          </p:cNvPr>
          <p:cNvSpPr txBox="1"/>
          <p:nvPr/>
        </p:nvSpPr>
        <p:spPr>
          <a:xfrm>
            <a:off x="0" y="5928785"/>
            <a:ext cx="4870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merican Typewriter" panose="02090604020004020304" pitchFamily="18" charset="77"/>
              </a:rPr>
              <a:t>Source: https://cse291-i.github.io/LectureSlides/L9_Learning_for_PointCloud_III.pdf</a:t>
            </a:r>
          </a:p>
        </p:txBody>
      </p:sp>
    </p:spTree>
    <p:extLst>
      <p:ext uri="{BB962C8B-B14F-4D97-AF65-F5344CB8AC3E}">
        <p14:creationId xmlns:p14="http://schemas.microsoft.com/office/powerpoint/2010/main" val="24725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8934B-637F-504C-954F-AF0998E02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867" y="1671883"/>
            <a:ext cx="6383867" cy="44450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FF1712-812A-C040-BD62-7D84BB0C7BA4}"/>
              </a:ext>
            </a:extLst>
          </p:cNvPr>
          <p:cNvSpPr/>
          <p:nvPr/>
        </p:nvSpPr>
        <p:spPr>
          <a:xfrm>
            <a:off x="4138274" y="537854"/>
            <a:ext cx="327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Visualizing</a:t>
            </a:r>
            <a:r>
              <a:rPr lang="en-US" sz="2400" dirty="0">
                <a:latin typeface="American Typewriter" panose="02090604020004020304" pitchFamily="18" charset="77"/>
              </a:rPr>
              <a:t> PointNet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D05DB9-F11F-CD49-9CE6-00B9F5C89EDF}"/>
              </a:ext>
            </a:extLst>
          </p:cNvPr>
          <p:cNvSpPr txBox="1"/>
          <p:nvPr/>
        </p:nvSpPr>
        <p:spPr>
          <a:xfrm>
            <a:off x="723997" y="3608905"/>
            <a:ext cx="448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contribute to the max pooled feature,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summarize the skeleton of the shape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5215D-45D8-C740-9DA3-071FF2080CC9}"/>
              </a:ext>
            </a:extLst>
          </p:cNvPr>
          <p:cNvSpPr txBox="1"/>
          <p:nvPr/>
        </p:nvSpPr>
        <p:spPr>
          <a:xfrm>
            <a:off x="440266" y="4927600"/>
            <a:ext cx="504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illustrate the largest possible point cloud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that give the same global shape feature f(S)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as the input point cloud 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8BE0F-C288-1149-A376-62CC62E1852A}"/>
              </a:ext>
            </a:extLst>
          </p:cNvPr>
          <p:cNvSpPr txBox="1"/>
          <p:nvPr/>
        </p:nvSpPr>
        <p:spPr>
          <a:xfrm>
            <a:off x="1774399" y="2119546"/>
            <a:ext cx="225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input point cloud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9797C4-825F-214F-A820-60A62E2D0C5B}"/>
              </a:ext>
            </a:extLst>
          </p:cNvPr>
          <p:cNvSpPr txBox="1"/>
          <p:nvPr/>
        </p:nvSpPr>
        <p:spPr>
          <a:xfrm>
            <a:off x="5709515" y="237067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Math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0D91A-8807-054E-AC7B-5E5ABA00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51" y="1485587"/>
            <a:ext cx="4429616" cy="2559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5DD2F-2BE6-684D-9E21-120755A0A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04" y="4489176"/>
            <a:ext cx="4139356" cy="1242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B069C-41AC-4341-9C5B-3BA307A6CCAC}"/>
              </a:ext>
            </a:extLst>
          </p:cNvPr>
          <p:cNvSpPr txBox="1"/>
          <p:nvPr/>
        </p:nvSpPr>
        <p:spPr>
          <a:xfrm>
            <a:off x="5520267" y="4661560"/>
            <a:ext cx="629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small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corruptions</a:t>
            </a:r>
            <a:r>
              <a:rPr lang="en-US" dirty="0">
                <a:latin typeface="American Typewriter" panose="02090604020004020304" pitchFamily="18" charset="77"/>
              </a:rPr>
              <a:t> or extra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noise</a:t>
            </a:r>
            <a:r>
              <a:rPr lang="en-US" dirty="0">
                <a:latin typeface="American Typewriter" panose="02090604020004020304" pitchFamily="18" charset="77"/>
              </a:rPr>
              <a:t> points in the input set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are not likely to change the output of the network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0F1010-FB1C-3378-AE15-299459C17AFB}"/>
              </a:ext>
            </a:extLst>
          </p:cNvPr>
          <p:cNvGrpSpPr/>
          <p:nvPr/>
        </p:nvGrpSpPr>
        <p:grpSpPr>
          <a:xfrm>
            <a:off x="5615998" y="1352550"/>
            <a:ext cx="6099490" cy="3043321"/>
            <a:chOff x="5615998" y="1352550"/>
            <a:chExt cx="6099490" cy="30433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418D6D-EE81-AC4C-8B82-7BFDB2BDAC7E}"/>
                </a:ext>
              </a:extLst>
            </p:cNvPr>
            <p:cNvSpPr txBox="1"/>
            <p:nvPr/>
          </p:nvSpPr>
          <p:spPr>
            <a:xfrm>
              <a:off x="5615998" y="1352550"/>
              <a:ext cx="60994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erican Typewriter" panose="02090604020004020304" pitchFamily="18" charset="77"/>
                </a:rPr>
                <a:t>different </a:t>
              </a:r>
              <a:r>
                <a:rPr lang="en-US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point</a:t>
              </a:r>
              <a:r>
                <a:rPr lang="en-US" dirty="0">
                  <a:latin typeface="American Typewriter" panose="02090604020004020304" pitchFamily="18" charset="77"/>
                </a:rPr>
                <a:t> functions learn to detect for points in </a:t>
              </a:r>
            </a:p>
            <a:p>
              <a:r>
                <a:rPr lang="en-US" dirty="0">
                  <a:latin typeface="American Typewriter" panose="02090604020004020304" pitchFamily="18" charset="77"/>
                </a:rPr>
                <a:t>different </a:t>
              </a:r>
              <a:r>
                <a:rPr lang="en-US" dirty="0">
                  <a:solidFill>
                    <a:srgbClr val="FF0000"/>
                  </a:solidFill>
                  <a:latin typeface="American Typewriter" panose="02090604020004020304" pitchFamily="18" charset="77"/>
                </a:rPr>
                <a:t>regions</a:t>
              </a:r>
              <a:r>
                <a:rPr lang="en-US" dirty="0">
                  <a:latin typeface="American Typewriter" panose="02090604020004020304" pitchFamily="18" charset="77"/>
                </a:rPr>
                <a:t> with various shapes scattered in the</a:t>
              </a:r>
            </a:p>
            <a:p>
              <a:r>
                <a:rPr lang="en-US" dirty="0">
                  <a:latin typeface="American Typewriter" panose="02090604020004020304" pitchFamily="18" charset="77"/>
                </a:rPr>
                <a:t>whole space.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925AF5-7FC1-FC47-85F8-DF69149B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2708" y="2196440"/>
              <a:ext cx="3709488" cy="219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2A0A9-4DCE-3E4C-BABB-FB23C86AA90C}"/>
              </a:ext>
            </a:extLst>
          </p:cNvPr>
          <p:cNvSpPr txBox="1"/>
          <p:nvPr/>
        </p:nvSpPr>
        <p:spPr>
          <a:xfrm>
            <a:off x="2743199" y="2844225"/>
            <a:ext cx="7333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merican Typewriter" panose="02090604020004020304" pitchFamily="18" charset="77"/>
              </a:rPr>
              <a:t>PointNet segmentation </a:t>
            </a:r>
            <a:r>
              <a:rPr lang="en-US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failure cases </a:t>
            </a:r>
          </a:p>
        </p:txBody>
      </p:sp>
    </p:spTree>
    <p:extLst>
      <p:ext uri="{BB962C8B-B14F-4D97-AF65-F5344CB8AC3E}">
        <p14:creationId xmlns:p14="http://schemas.microsoft.com/office/powerpoint/2010/main" val="103328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C45953-0377-1942-B8ED-98C51E6A87B1}"/>
              </a:ext>
            </a:extLst>
          </p:cNvPr>
          <p:cNvSpPr txBox="1"/>
          <p:nvPr/>
        </p:nvSpPr>
        <p:spPr>
          <a:xfrm>
            <a:off x="4444746" y="2721114"/>
            <a:ext cx="3302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merican Typewriter" panose="02090604020004020304" pitchFamily="18" charset="77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173828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A7FC7-D5AF-FA40-B9B6-44BB9113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116" y="2573867"/>
            <a:ext cx="8691767" cy="3827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54AD0-D09F-454F-AB8E-C01CC1EE56BA}"/>
              </a:ext>
            </a:extLst>
          </p:cNvPr>
          <p:cNvSpPr txBox="1"/>
          <p:nvPr/>
        </p:nvSpPr>
        <p:spPr>
          <a:xfrm>
            <a:off x="2556933" y="1845733"/>
            <a:ext cx="772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Prediction 		Ground Truth 		Difference Maps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363CB-6FED-8446-AEC2-4D70BE4484DA}"/>
              </a:ext>
            </a:extLst>
          </p:cNvPr>
          <p:cNvSpPr txBox="1"/>
          <p:nvPr/>
        </p:nvSpPr>
        <p:spPr>
          <a:xfrm>
            <a:off x="829733" y="778933"/>
            <a:ext cx="10013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1. </a:t>
            </a:r>
            <a:r>
              <a:rPr lang="en-US" sz="3200" dirty="0">
                <a:latin typeface="American Typewriter" panose="02090604020004020304" pitchFamily="18" charset="77"/>
              </a:rPr>
              <a:t>The points on the boundary are wrongly labeled </a:t>
            </a:r>
          </a:p>
        </p:txBody>
      </p:sp>
    </p:spTree>
    <p:extLst>
      <p:ext uri="{BB962C8B-B14F-4D97-AF65-F5344CB8AC3E}">
        <p14:creationId xmlns:p14="http://schemas.microsoft.com/office/powerpoint/2010/main" val="1438921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AB430D-65DB-634E-9F4E-61FC3A998627}"/>
              </a:ext>
            </a:extLst>
          </p:cNvPr>
          <p:cNvSpPr txBox="1"/>
          <p:nvPr/>
        </p:nvSpPr>
        <p:spPr>
          <a:xfrm>
            <a:off x="1202267" y="592667"/>
            <a:ext cx="7424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2. </a:t>
            </a:r>
            <a:r>
              <a:rPr lang="en-US" sz="3200" dirty="0">
                <a:latin typeface="American Typewriter" panose="02090604020004020304" pitchFamily="18" charset="77"/>
              </a:rPr>
              <a:t>shows the errors on exotic shapes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2409D-6E28-1343-9D4F-631253D34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99" y="2648299"/>
            <a:ext cx="9059333" cy="3939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340F3-E3ED-CD4C-B819-E6C92B89E73C}"/>
              </a:ext>
            </a:extLst>
          </p:cNvPr>
          <p:cNvSpPr txBox="1"/>
          <p:nvPr/>
        </p:nvSpPr>
        <p:spPr>
          <a:xfrm>
            <a:off x="2556933" y="1845733"/>
            <a:ext cx="772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Prediction 		Ground Truth 		Difference Maps</a:t>
            </a:r>
          </a:p>
        </p:txBody>
      </p:sp>
    </p:spTree>
    <p:extLst>
      <p:ext uri="{BB962C8B-B14F-4D97-AF65-F5344CB8AC3E}">
        <p14:creationId xmlns:p14="http://schemas.microsoft.com/office/powerpoint/2010/main" val="3800907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056F66-32FA-014B-9F1E-61CCA55DC538}"/>
              </a:ext>
            </a:extLst>
          </p:cNvPr>
          <p:cNvSpPr txBox="1"/>
          <p:nvPr/>
        </p:nvSpPr>
        <p:spPr>
          <a:xfrm>
            <a:off x="537906" y="626534"/>
            <a:ext cx="111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3. </a:t>
            </a:r>
            <a:r>
              <a:rPr lang="en-US" sz="3200" dirty="0">
                <a:latin typeface="American Typewriter" panose="02090604020004020304" pitchFamily="18" charset="77"/>
              </a:rPr>
              <a:t>small parts can be overwritten by nearby large parts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A243D-7F42-634C-A3EB-DA28B381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6" y="2498209"/>
            <a:ext cx="10498667" cy="3614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A2FA3-1392-A349-942E-6A88E5932761}"/>
              </a:ext>
            </a:extLst>
          </p:cNvPr>
          <p:cNvSpPr txBox="1"/>
          <p:nvPr/>
        </p:nvSpPr>
        <p:spPr>
          <a:xfrm>
            <a:off x="1523999" y="2098099"/>
            <a:ext cx="9568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Prediction          		Ground Truth 	               	Difference Maps</a:t>
            </a:r>
          </a:p>
        </p:txBody>
      </p:sp>
    </p:spTree>
    <p:extLst>
      <p:ext uri="{BB962C8B-B14F-4D97-AF65-F5344CB8AC3E}">
        <p14:creationId xmlns:p14="http://schemas.microsoft.com/office/powerpoint/2010/main" val="3268995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EA68FD-5833-4248-BBC7-EB63EDFDCF99}"/>
              </a:ext>
            </a:extLst>
          </p:cNvPr>
          <p:cNvSpPr txBox="1"/>
          <p:nvPr/>
        </p:nvSpPr>
        <p:spPr>
          <a:xfrm>
            <a:off x="404991" y="389467"/>
            <a:ext cx="1178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4.</a:t>
            </a:r>
            <a:r>
              <a:rPr lang="en-US" sz="2800" dirty="0">
                <a:latin typeface="American Typewriter" panose="02090604020004020304" pitchFamily="18" charset="77"/>
              </a:rPr>
              <a:t> shows the error caused by the inherent ambiguity of shape parts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B0295-AFBE-8949-A2A7-E38F9F3E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2227795"/>
            <a:ext cx="9355667" cy="3919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A11B2-16EC-5D42-9CA3-FC9FBBD4BFC1}"/>
              </a:ext>
            </a:extLst>
          </p:cNvPr>
          <p:cNvSpPr txBox="1"/>
          <p:nvPr/>
        </p:nvSpPr>
        <p:spPr>
          <a:xfrm>
            <a:off x="2675466" y="1691700"/>
            <a:ext cx="775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Prediction          	Ground Truth 	               Difference Maps</a:t>
            </a:r>
          </a:p>
        </p:txBody>
      </p:sp>
    </p:spTree>
    <p:extLst>
      <p:ext uri="{BB962C8B-B14F-4D97-AF65-F5344CB8AC3E}">
        <p14:creationId xmlns:p14="http://schemas.microsoft.com/office/powerpoint/2010/main" val="871110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3D8688-C9F8-1241-8E3F-6225F15F8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2232507"/>
            <a:ext cx="9347200" cy="4413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B828F-D045-6F42-83A0-CCE95F33A74B}"/>
              </a:ext>
            </a:extLst>
          </p:cNvPr>
          <p:cNvSpPr txBox="1"/>
          <p:nvPr/>
        </p:nvSpPr>
        <p:spPr>
          <a:xfrm>
            <a:off x="2590799" y="1674766"/>
            <a:ext cx="775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Prediction          	Ground Truth 	               Difference Maps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7826A-6CB7-904A-A903-B0E6A3786C76}"/>
              </a:ext>
            </a:extLst>
          </p:cNvPr>
          <p:cNvSpPr txBox="1"/>
          <p:nvPr/>
        </p:nvSpPr>
        <p:spPr>
          <a:xfrm>
            <a:off x="626533" y="440267"/>
            <a:ext cx="10867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5. </a:t>
            </a:r>
            <a:r>
              <a:rPr lang="en-US" sz="2800" dirty="0">
                <a:latin typeface="American Typewriter" panose="02090604020004020304" pitchFamily="18" charset="77"/>
              </a:rPr>
              <a:t>error introduced by the incompleteness of the partial scans </a:t>
            </a:r>
          </a:p>
        </p:txBody>
      </p:sp>
    </p:spTree>
    <p:extLst>
      <p:ext uri="{BB962C8B-B14F-4D97-AF65-F5344CB8AC3E}">
        <p14:creationId xmlns:p14="http://schemas.microsoft.com/office/powerpoint/2010/main" val="3372329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72226-38C7-4A44-8C4D-76512A84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69" y="2109777"/>
            <a:ext cx="9076266" cy="4430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AF9AA-2865-1F46-BC68-EA41CF3F75AA}"/>
              </a:ext>
            </a:extLst>
          </p:cNvPr>
          <p:cNvSpPr txBox="1"/>
          <p:nvPr/>
        </p:nvSpPr>
        <p:spPr>
          <a:xfrm>
            <a:off x="2726263" y="1607034"/>
            <a:ext cx="7888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</a:rPr>
              <a:t>Prediction          	Ground Truth 	                  Difference Maps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FBCBD-5CD2-5F4E-9ADF-1199E7218022}"/>
              </a:ext>
            </a:extLst>
          </p:cNvPr>
          <p:cNvSpPr txBox="1"/>
          <p:nvPr/>
        </p:nvSpPr>
        <p:spPr>
          <a:xfrm>
            <a:off x="745065" y="638891"/>
            <a:ext cx="10606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6. </a:t>
            </a:r>
            <a:r>
              <a:rPr lang="en-US" sz="2400" dirty="0">
                <a:latin typeface="American Typewriter" panose="02090604020004020304" pitchFamily="18" charset="77"/>
              </a:rPr>
              <a:t>object categories have too less training data to cover enough variety </a:t>
            </a:r>
          </a:p>
        </p:txBody>
      </p:sp>
    </p:spTree>
    <p:extLst>
      <p:ext uri="{BB962C8B-B14F-4D97-AF65-F5344CB8AC3E}">
        <p14:creationId xmlns:p14="http://schemas.microsoft.com/office/powerpoint/2010/main" val="2074140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8BE094-3FD3-0148-9170-4D2E6E40C5CF}"/>
              </a:ext>
            </a:extLst>
          </p:cNvPr>
          <p:cNvSpPr txBox="1"/>
          <p:nvPr/>
        </p:nvSpPr>
        <p:spPr>
          <a:xfrm>
            <a:off x="4047067" y="2582670"/>
            <a:ext cx="4437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merican Typewriter" panose="02090604020004020304" pitchFamily="18" charset="77"/>
              </a:rPr>
              <a:t>Questions </a:t>
            </a:r>
            <a:r>
              <a:rPr lang="en-US" sz="6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8989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DEB328-A479-AD48-9DC1-E8E2C74C27D4}"/>
              </a:ext>
            </a:extLst>
          </p:cNvPr>
          <p:cNvSpPr txBox="1"/>
          <p:nvPr/>
        </p:nvSpPr>
        <p:spPr>
          <a:xfrm>
            <a:off x="794709" y="2051825"/>
            <a:ext cx="106025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American Typewriter" panose="02090604020004020304" pitchFamily="18" charset="77"/>
              </a:rPr>
              <a:t>why </a:t>
            </a:r>
            <a:r>
              <a:rPr lang="en-US" sz="5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pointnet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not</a:t>
            </a:r>
            <a:r>
              <a:rPr lang="en-US" sz="5400" dirty="0">
                <a:latin typeface="American Typewriter" panose="02090604020004020304" pitchFamily="18" charset="77"/>
              </a:rPr>
              <a:t> using</a:t>
            </a:r>
          </a:p>
          <a:p>
            <a:pPr algn="ctr"/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u="sng" dirty="0">
                <a:latin typeface="American Typewriter" panose="02090604020004020304" pitchFamily="18" charset="77"/>
              </a:rPr>
              <a:t>local neighborhoods</a:t>
            </a:r>
            <a:r>
              <a:rPr lang="en-US" sz="5400" dirty="0">
                <a:latin typeface="American Typewriter" panose="02090604020004020304" pitchFamily="18" charset="77"/>
              </a:rPr>
              <a:t> of points? 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6947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FA505-80BF-8E44-AFD5-1FE531B5F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" y="1766078"/>
            <a:ext cx="10583333" cy="4880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37E09-3F33-1345-8988-7B8527276003}"/>
              </a:ext>
            </a:extLst>
          </p:cNvPr>
          <p:cNvSpPr txBox="1"/>
          <p:nvPr/>
        </p:nvSpPr>
        <p:spPr>
          <a:xfrm>
            <a:off x="1920144" y="491065"/>
            <a:ext cx="835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merican Typewriter" panose="02090604020004020304" pitchFamily="18" charset="77"/>
              </a:rPr>
              <a:t>Unified Neural Network Architecture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74189-9BD2-208F-5F5E-5691D7CC6DE6}"/>
              </a:ext>
            </a:extLst>
          </p:cNvPr>
          <p:cNvSpPr txBox="1"/>
          <p:nvPr/>
        </p:nvSpPr>
        <p:spPr>
          <a:xfrm>
            <a:off x="9553903" y="1408386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Citations: 14,430</a:t>
            </a:r>
          </a:p>
        </p:txBody>
      </p:sp>
    </p:spTree>
    <p:extLst>
      <p:ext uri="{BB962C8B-B14F-4D97-AF65-F5344CB8AC3E}">
        <p14:creationId xmlns:p14="http://schemas.microsoft.com/office/powerpoint/2010/main" val="36545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5D9C-D190-174A-952B-4C86B8BD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86342"/>
          </a:xfrm>
        </p:spPr>
        <p:txBody>
          <a:bodyPr/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Point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FC45-440E-C244-A2F8-1B5AE60E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6870"/>
            <a:ext cx="10515600" cy="226906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Point cloud is close to raw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sensor</a:t>
            </a:r>
            <a:r>
              <a:rPr lang="en-US" dirty="0">
                <a:latin typeface="American Typewriter" panose="02090604020004020304" pitchFamily="18" charset="77"/>
              </a:rPr>
              <a:t> data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Point cloud is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canonical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Simple</a:t>
            </a:r>
            <a:r>
              <a:rPr lang="en-US" dirty="0">
                <a:latin typeface="American Typewriter" panose="02090604020004020304" pitchFamily="18" charset="77"/>
              </a:rPr>
              <a:t> and unified structures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merican Typewriter" panose="02090604020004020304" pitchFamily="18" charset="77"/>
              </a:rPr>
              <a:t>Avoid the combinatorial irregularities and complexities of meshes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American Typewriter" panose="02090604020004020304" pitchFamily="18" charset="77"/>
              </a:rPr>
              <a:t>Easier to learn from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C7356-84EC-2C46-AFE3-859FF4B3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67" y="3553864"/>
            <a:ext cx="5089130" cy="3238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4C12A-56EF-384C-A387-0EAA90F4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52" y="2963333"/>
            <a:ext cx="2709087" cy="36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6BC93-8DBA-29DD-E50D-F46F2E38A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CBF7-FA07-04FF-5EC6-A24A46A5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296" y="726518"/>
            <a:ext cx="8419390" cy="425054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>
                <a:latin typeface="American Typewriter" panose="02090604020004020304" pitchFamily="18" charset="77"/>
              </a:rPr>
              <a:t>Point cloud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Properties</a:t>
            </a:r>
            <a:endParaRPr lang="en-US" dirty="0"/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34AB3E76-CBB9-5653-03D8-8975D9D3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4" b="234"/>
          <a:stretch>
            <a:fillRect/>
          </a:stretch>
        </p:blipFill>
        <p:spPr>
          <a:xfrm>
            <a:off x="2259495" y="1434186"/>
            <a:ext cx="7211075" cy="405623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8F032-D490-8D54-5336-24F7D97D7ABE}"/>
              </a:ext>
            </a:extLst>
          </p:cNvPr>
          <p:cNvSpPr txBox="1">
            <a:spLocks/>
          </p:cNvSpPr>
          <p:nvPr/>
        </p:nvSpPr>
        <p:spPr>
          <a:xfrm>
            <a:off x="1421296" y="5891886"/>
            <a:ext cx="9413845" cy="816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merican Typewriter" panose="02090604020004020304" pitchFamily="18" charset="77"/>
              </a:rPr>
              <a:t>Unordered – Invariant to n! permutations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0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6A5A-05A4-B69E-FFD1-6FB9C91E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66" y="585981"/>
            <a:ext cx="8258402" cy="450653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>
                <a:latin typeface="American Typewriter" panose="02090604020004020304" pitchFamily="18" charset="77"/>
              </a:rPr>
              <a:t>Point cloud 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Properties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2962EE-826E-CD22-1E29-15D3BED099F4}"/>
              </a:ext>
            </a:extLst>
          </p:cNvPr>
          <p:cNvSpPr txBox="1">
            <a:spLocks/>
          </p:cNvSpPr>
          <p:nvPr/>
        </p:nvSpPr>
        <p:spPr>
          <a:xfrm>
            <a:off x="1866879" y="5562886"/>
            <a:ext cx="5486400" cy="3750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Robustness to rigid transformations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8F1F53-AB8E-6DA9-FCA1-1CB76085CE8E}"/>
              </a:ext>
            </a:extLst>
          </p:cNvPr>
          <p:cNvGrpSpPr/>
          <p:nvPr/>
        </p:nvGrpSpPr>
        <p:grpSpPr>
          <a:xfrm>
            <a:off x="9470856" y="1804586"/>
            <a:ext cx="946515" cy="2990575"/>
            <a:chOff x="7699376" y="487190"/>
            <a:chExt cx="946515" cy="29905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AB2ACA-E889-C057-2D48-4CD2E21FCC7B}"/>
                </a:ext>
              </a:extLst>
            </p:cNvPr>
            <p:cNvGrpSpPr/>
            <p:nvPr/>
          </p:nvGrpSpPr>
          <p:grpSpPr>
            <a:xfrm>
              <a:off x="7842226" y="1001267"/>
              <a:ext cx="803665" cy="2476498"/>
              <a:chOff x="2239350" y="-1009650"/>
              <a:chExt cx="1312500" cy="453072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90B8291-20FC-2D03-D63C-2EA5B876B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39350" y="-1009650"/>
                <a:ext cx="1312500" cy="3333750"/>
              </a:xfrm>
              <a:prstGeom prst="rect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47570EB-69A2-F5FF-0859-2A9FCC9E5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0834" y="1622425"/>
                <a:ext cx="729531" cy="1898650"/>
              </a:xfrm>
              <a:prstGeom prst="rect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18D42C-8BBE-CBFF-EF05-CD4EF20A43F8}"/>
                </a:ext>
              </a:extLst>
            </p:cNvPr>
            <p:cNvSpPr txBox="1"/>
            <p:nvPr/>
          </p:nvSpPr>
          <p:spPr>
            <a:xfrm>
              <a:off x="7699376" y="48719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F1A1F-2B3B-6797-2E7B-E28EF0723651}"/>
              </a:ext>
            </a:extLst>
          </p:cNvPr>
          <p:cNvGrpSpPr/>
          <p:nvPr/>
        </p:nvGrpSpPr>
        <p:grpSpPr>
          <a:xfrm>
            <a:off x="854361" y="1922904"/>
            <a:ext cx="3462813" cy="2948457"/>
            <a:chOff x="194787" y="461493"/>
            <a:chExt cx="3462813" cy="29484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10AF9F-A366-8789-BD2D-CFFA7D734E23}"/>
                </a:ext>
              </a:extLst>
            </p:cNvPr>
            <p:cNvGrpSpPr/>
            <p:nvPr/>
          </p:nvGrpSpPr>
          <p:grpSpPr>
            <a:xfrm>
              <a:off x="194787" y="461493"/>
              <a:ext cx="3462813" cy="2948457"/>
              <a:chOff x="194787" y="461493"/>
              <a:chExt cx="3462813" cy="2948457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49B6FC0-0350-1493-B247-187801F58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787" y="2876550"/>
                <a:ext cx="306791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58A7794-AFC5-6EE8-313D-135D034A3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787" y="2495550"/>
                <a:ext cx="2077312" cy="9144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49B7F4F-5402-EA11-CA5D-20029EC9A1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4044" y="1276350"/>
                <a:ext cx="0" cy="21336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8BEBEE5-B803-BBEC-2B57-7C89B6EF4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4222" y="1309358"/>
                <a:ext cx="553678" cy="144098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8F56BA5-EE41-3F9F-BAC2-A065AAE13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732" y="933452"/>
                <a:ext cx="553678" cy="144098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C070C9-3111-DD10-9AF3-C58961F054DB}"/>
                  </a:ext>
                </a:extLst>
              </p:cNvPr>
              <p:cNvSpPr txBox="1"/>
              <p:nvPr/>
            </p:nvSpPr>
            <p:spPr>
              <a:xfrm>
                <a:off x="1390189" y="1091684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E67465-AED8-8315-70F7-EC4F96E321BE}"/>
                  </a:ext>
                </a:extLst>
              </p:cNvPr>
              <p:cNvSpPr txBox="1"/>
              <p:nvPr/>
            </p:nvSpPr>
            <p:spPr>
              <a:xfrm>
                <a:off x="1890926" y="219738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269A28-FB1D-6A7D-3C9B-4E09E26D22D5}"/>
                  </a:ext>
                </a:extLst>
              </p:cNvPr>
              <p:cNvSpPr txBox="1"/>
              <p:nvPr/>
            </p:nvSpPr>
            <p:spPr>
              <a:xfrm>
                <a:off x="3319046" y="2756893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21" name="Notched Right Arrow 46">
                <a:extLst>
                  <a:ext uri="{FF2B5EF4-FFF2-40B4-BE49-F238E27FC236}">
                    <a16:creationId xmlns:a16="http://schemas.microsoft.com/office/drawing/2014/main" id="{A9CCB29D-056A-2C6D-5D91-7EAAD6361776}"/>
                  </a:ext>
                </a:extLst>
              </p:cNvPr>
              <p:cNvSpPr/>
              <p:nvPr/>
            </p:nvSpPr>
            <p:spPr>
              <a:xfrm>
                <a:off x="1233442" y="1962151"/>
                <a:ext cx="1170779" cy="190500"/>
              </a:xfrm>
              <a:prstGeom prst="notchedRightArrow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960000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358AEE-6DE7-A2B6-DA6D-CC5CA3C406FA}"/>
                  </a:ext>
                </a:extLst>
              </p:cNvPr>
              <p:cNvSpPr txBox="1"/>
              <p:nvPr/>
            </p:nvSpPr>
            <p:spPr>
              <a:xfrm>
                <a:off x="1504139" y="461493"/>
                <a:ext cx="1317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Translation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3514D6-142F-9346-8441-EB805E9DA653}"/>
                </a:ext>
              </a:extLst>
            </p:cNvPr>
            <p:cNvSpPr txBox="1"/>
            <p:nvPr/>
          </p:nvSpPr>
          <p:spPr>
            <a:xfrm>
              <a:off x="1349321" y="285639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0,0,0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919833-D2FC-9444-8E8F-F1C52F3D3060}"/>
              </a:ext>
            </a:extLst>
          </p:cNvPr>
          <p:cNvGrpSpPr/>
          <p:nvPr/>
        </p:nvGrpSpPr>
        <p:grpSpPr>
          <a:xfrm>
            <a:off x="5127624" y="1897118"/>
            <a:ext cx="3462813" cy="3657600"/>
            <a:chOff x="4080987" y="514350"/>
            <a:chExt cx="3462813" cy="36576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F05376-E06F-4477-7FAD-71172CE3C118}"/>
                </a:ext>
              </a:extLst>
            </p:cNvPr>
            <p:cNvGrpSpPr/>
            <p:nvPr/>
          </p:nvGrpSpPr>
          <p:grpSpPr>
            <a:xfrm>
              <a:off x="4080987" y="514350"/>
              <a:ext cx="3462813" cy="3657600"/>
              <a:chOff x="4080987" y="514350"/>
              <a:chExt cx="3462813" cy="3657600"/>
            </a:xfrm>
          </p:grpSpPr>
          <p:sp>
            <p:nvSpPr>
              <p:cNvPr id="26" name="Curved Left Arrow 45">
                <a:extLst>
                  <a:ext uri="{FF2B5EF4-FFF2-40B4-BE49-F238E27FC236}">
                    <a16:creationId xmlns:a16="http://schemas.microsoft.com/office/drawing/2014/main" id="{B572298F-D103-5F8C-7DC0-D4624A0A9F79}"/>
                  </a:ext>
                </a:extLst>
              </p:cNvPr>
              <p:cNvSpPr/>
              <p:nvPr/>
            </p:nvSpPr>
            <p:spPr>
              <a:xfrm>
                <a:off x="4876800" y="1600200"/>
                <a:ext cx="725146" cy="2571750"/>
              </a:xfrm>
              <a:prstGeom prst="curvedLeftArrow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5300000"/>
                </a:camera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1AB1529-B388-65B1-F54F-E683789CA8DA}"/>
                  </a:ext>
                </a:extLst>
              </p:cNvPr>
              <p:cNvGrpSpPr/>
              <p:nvPr/>
            </p:nvGrpSpPr>
            <p:grpSpPr>
              <a:xfrm>
                <a:off x="4080987" y="514350"/>
                <a:ext cx="3462813" cy="2895600"/>
                <a:chOff x="4191000" y="400048"/>
                <a:chExt cx="3462813" cy="289560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A66FC21-CEE9-6977-C70B-DF31EE400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1000" y="2762248"/>
                  <a:ext cx="3067912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BD43F01C-AFAA-6D86-CFDF-3487EB0DB2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91000" y="2381248"/>
                  <a:ext cx="2077312" cy="91440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121B396F-DE45-42C1-BB17-2969C68C5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10257" y="1162048"/>
                  <a:ext cx="0" cy="213360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A8113BF-AE29-E823-C0A5-C13E05AF7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00435" y="1195056"/>
                  <a:ext cx="553678" cy="1440982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93D3CD-12CB-58FC-24A0-995EB97C9FE9}"/>
                    </a:ext>
                  </a:extLst>
                </p:cNvPr>
                <p:cNvSpPr txBox="1"/>
                <p:nvPr/>
              </p:nvSpPr>
              <p:spPr>
                <a:xfrm>
                  <a:off x="5386402" y="977382"/>
                  <a:ext cx="338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Y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803E67E-E0CE-5179-59A5-4414A0472DBD}"/>
                    </a:ext>
                  </a:extLst>
                </p:cNvPr>
                <p:cNvSpPr txBox="1"/>
                <p:nvPr/>
              </p:nvSpPr>
              <p:spPr>
                <a:xfrm>
                  <a:off x="5887139" y="2083087"/>
                  <a:ext cx="325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Z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D8817E5-FD8A-089F-08F5-C35209C4C50C}"/>
                    </a:ext>
                  </a:extLst>
                </p:cNvPr>
                <p:cNvSpPr txBox="1"/>
                <p:nvPr/>
              </p:nvSpPr>
              <p:spPr>
                <a:xfrm>
                  <a:off x="7315259" y="2642591"/>
                  <a:ext cx="338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X</a:t>
                  </a: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B7D7F9D6-BFB9-21F1-B614-C98F86BC79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35196" y="940869"/>
                  <a:ext cx="553678" cy="1440982"/>
                </a:xfrm>
                <a:prstGeom prst="rect">
                  <a:avLst/>
                </a:prstGeom>
                <a:scene3d>
                  <a:camera prst="orthographicFront">
                    <a:rot lat="0" lon="0" rev="17700000"/>
                  </a:camera>
                  <a:lightRig rig="threePt" dir="t"/>
                </a:scene3d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E37866-73C5-869F-F94A-8FAF15286537}"/>
                    </a:ext>
                  </a:extLst>
                </p:cNvPr>
                <p:cNvSpPr txBox="1"/>
                <p:nvPr/>
              </p:nvSpPr>
              <p:spPr>
                <a:xfrm>
                  <a:off x="5148872" y="400048"/>
                  <a:ext cx="10438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Rotation</a:t>
                  </a: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3F2670C-B040-D7F5-DDD3-D3D9E39830D9}"/>
                </a:ext>
              </a:extLst>
            </p:cNvPr>
            <p:cNvSpPr txBox="1"/>
            <p:nvPr/>
          </p:nvSpPr>
          <p:spPr>
            <a:xfrm>
              <a:off x="5274750" y="282737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0,0,0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8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BAE44F-4070-0642-A05A-2CEAB07008C5}"/>
              </a:ext>
            </a:extLst>
          </p:cNvPr>
          <p:cNvSpPr txBox="1"/>
          <p:nvPr/>
        </p:nvSpPr>
        <p:spPr>
          <a:xfrm>
            <a:off x="4221063" y="2848801"/>
            <a:ext cx="3749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merican Typewriter" panose="02090604020004020304" pitchFamily="18" charset="77"/>
              </a:rPr>
              <a:t>Related </a:t>
            </a:r>
            <a:r>
              <a:rPr lang="en-US" sz="40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Works</a:t>
            </a:r>
          </a:p>
        </p:txBody>
      </p:sp>
    </p:spTree>
    <p:extLst>
      <p:ext uri="{BB962C8B-B14F-4D97-AF65-F5344CB8AC3E}">
        <p14:creationId xmlns:p14="http://schemas.microsoft.com/office/powerpoint/2010/main" val="3917941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E902AE-027E-044E-A2FD-D28FE646579F}"/>
              </a:ext>
            </a:extLst>
          </p:cNvPr>
          <p:cNvSpPr txBox="1"/>
          <p:nvPr/>
        </p:nvSpPr>
        <p:spPr>
          <a:xfrm>
            <a:off x="3396992" y="520777"/>
            <a:ext cx="539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merican Typewriter" panose="02090604020004020304" pitchFamily="18" charset="77"/>
              </a:rPr>
              <a:t>1. Point Cloud </a:t>
            </a:r>
            <a:r>
              <a:rPr lang="en-US" sz="3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Features</a:t>
            </a:r>
            <a:r>
              <a:rPr lang="en-US" sz="3600" dirty="0">
                <a:latin typeface="American Typewriter" panose="02090604020004020304" pitchFamily="18" charset="77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5310A6-BB49-3447-B726-FFD89470B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840002"/>
              </p:ext>
            </p:extLst>
          </p:nvPr>
        </p:nvGraphicFramePr>
        <p:xfrm>
          <a:off x="115747" y="1307939"/>
          <a:ext cx="12036995" cy="4114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63">
                  <a:extLst>
                    <a:ext uri="{9D8B030D-6E8A-4147-A177-3AD203B41FA5}">
                      <a16:colId xmlns:a16="http://schemas.microsoft.com/office/drawing/2014/main" val="2928066322"/>
                    </a:ext>
                  </a:extLst>
                </a:gridCol>
                <a:gridCol w="1692166">
                  <a:extLst>
                    <a:ext uri="{9D8B030D-6E8A-4147-A177-3AD203B41FA5}">
                      <a16:colId xmlns:a16="http://schemas.microsoft.com/office/drawing/2014/main" val="3291437092"/>
                    </a:ext>
                  </a:extLst>
                </a:gridCol>
                <a:gridCol w="1765738">
                  <a:extLst>
                    <a:ext uri="{9D8B030D-6E8A-4147-A177-3AD203B41FA5}">
                      <a16:colId xmlns:a16="http://schemas.microsoft.com/office/drawing/2014/main" val="2891797133"/>
                    </a:ext>
                  </a:extLst>
                </a:gridCol>
                <a:gridCol w="4112328">
                  <a:extLst>
                    <a:ext uri="{9D8B030D-6E8A-4147-A177-3AD203B41FA5}">
                      <a16:colId xmlns:a16="http://schemas.microsoft.com/office/drawing/2014/main" val="1372753158"/>
                    </a:ext>
                  </a:extLst>
                </a:gridCol>
              </a:tblGrid>
              <a:tr h="81378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merican Typewriter" panose="02090604020004020304" pitchFamily="18" charset="77"/>
                        </a:rPr>
                        <a:t>Feature Name</a:t>
                      </a:r>
                      <a:endParaRPr lang="en-US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merican Typewriter" panose="02090604020004020304" pitchFamily="18" charset="77"/>
                        </a:rPr>
                        <a:t>Supports Texture/Color</a:t>
                      </a:r>
                      <a:endParaRPr lang="en-US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merican Typewriter" panose="02090604020004020304" pitchFamily="18" charset="77"/>
                        </a:rPr>
                        <a:t>Local/Global/Regional</a:t>
                      </a:r>
                      <a:endParaRPr lang="en-US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merican Typewriter" panose="02090604020004020304" pitchFamily="18" charset="77"/>
                        </a:rPr>
                        <a:t>Best Use Case</a:t>
                      </a:r>
                      <a:endParaRPr lang="en-US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064865"/>
                  </a:ext>
                </a:extLst>
              </a:tr>
              <a:tr h="6583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Point Feature Histograms-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merican Typewriter" panose="02090604020004020304" pitchFamily="18" charset="77"/>
                        </a:rPr>
                        <a:t>PFH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No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L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76335"/>
                  </a:ext>
                </a:extLst>
              </a:tr>
              <a:tr h="6583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Fast Point Feature Histograms-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merican Typewriter" panose="02090604020004020304" pitchFamily="18" charset="77"/>
                        </a:rPr>
                        <a:t>FPFH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L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2.5D Scans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362347"/>
                  </a:ext>
                </a:extLst>
              </a:tr>
              <a:tr h="6583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Clustered Viewpoint  Feature Histogram-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merican Typewriter" panose="02090604020004020304" pitchFamily="18" charset="77"/>
                        </a:rPr>
                        <a:t>CVFH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No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G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Object detection + pose estimation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355073"/>
                  </a:ext>
                </a:extLst>
              </a:tr>
              <a:tr h="6583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Viewpoint Feature Histogram-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merican Typewriter" panose="02090604020004020304" pitchFamily="18" charset="77"/>
                        </a:rPr>
                        <a:t>VFH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No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R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(as above) + partial object detection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90016"/>
                  </a:ext>
                </a:extLst>
              </a:tr>
              <a:tr h="658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Rotation Invariant Feature Transform-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American Typewriter" panose="02090604020004020304" pitchFamily="18" charset="77"/>
                        </a:rPr>
                        <a:t>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Yes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merican Typewriter" panose="02090604020004020304" pitchFamily="18" charset="77"/>
                        </a:rPr>
                        <a:t>L</a:t>
                      </a:r>
                      <a:endParaRPr lang="en-US" sz="160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merican Typewriter" panose="02090604020004020304" pitchFamily="18" charset="77"/>
                        </a:rPr>
                        <a:t>3D scans (no mirror effects)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25507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3167663-C92F-F94E-A176-622E7D27A182}"/>
              </a:ext>
            </a:extLst>
          </p:cNvPr>
          <p:cNvSpPr txBox="1"/>
          <p:nvPr/>
        </p:nvSpPr>
        <p:spPr>
          <a:xfrm>
            <a:off x="1083733" y="5689600"/>
            <a:ext cx="1089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Reference: </a:t>
            </a:r>
            <a:r>
              <a:rPr lang="en-US" dirty="0">
                <a:latin typeface="American Typewriter" panose="02090604020004020304" pitchFamily="18" charset="77"/>
                <a:hlinkClick r:id="rId3"/>
              </a:rPr>
              <a:t>https://</a:t>
            </a:r>
            <a:r>
              <a:rPr lang="en-US" dirty="0" err="1">
                <a:latin typeface="American Typewriter" panose="02090604020004020304" pitchFamily="18" charset="77"/>
                <a:hlinkClick r:id="rId3"/>
              </a:rPr>
              <a:t>github.com</a:t>
            </a:r>
            <a:r>
              <a:rPr lang="en-US" dirty="0">
                <a:latin typeface="American Typewriter" panose="02090604020004020304" pitchFamily="18" charset="77"/>
                <a:hlinkClick r:id="rId3"/>
              </a:rPr>
              <a:t>/</a:t>
            </a:r>
            <a:r>
              <a:rPr lang="en-US" dirty="0" err="1">
                <a:latin typeface="American Typewriter" panose="02090604020004020304" pitchFamily="18" charset="77"/>
                <a:hlinkClick r:id="rId3"/>
              </a:rPr>
              <a:t>PointCloudLibrary</a:t>
            </a:r>
            <a:r>
              <a:rPr lang="en-US" dirty="0">
                <a:latin typeface="American Typewriter" panose="02090604020004020304" pitchFamily="18" charset="77"/>
                <a:hlinkClick r:id="rId3"/>
              </a:rPr>
              <a:t>/</a:t>
            </a:r>
            <a:r>
              <a:rPr lang="en-US" dirty="0" err="1">
                <a:latin typeface="American Typewriter" panose="02090604020004020304" pitchFamily="18" charset="77"/>
                <a:hlinkClick r:id="rId3"/>
              </a:rPr>
              <a:t>pcl</a:t>
            </a:r>
            <a:r>
              <a:rPr lang="en-US" dirty="0">
                <a:latin typeface="American Typewriter" panose="02090604020004020304" pitchFamily="18" charset="77"/>
                <a:hlinkClick r:id="rId3"/>
              </a:rPr>
              <a:t>/wiki/Overview-and-Comparison-of-Features</a:t>
            </a:r>
            <a:endParaRPr lang="en-US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284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11449</TotalTime>
  <Words>1488</Words>
  <Application>Microsoft Office PowerPoint</Application>
  <PresentationFormat>Widescreen</PresentationFormat>
  <Paragraphs>244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American Typewriter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Point Cloud</vt:lpstr>
      <vt:lpstr>Point cloud Properties</vt:lpstr>
      <vt:lpstr>Point cloud Properties</vt:lpstr>
      <vt:lpstr>PowerPoint Presentation</vt:lpstr>
      <vt:lpstr>PowerPoint Presentation</vt:lpstr>
      <vt:lpstr>PowerPoint Presentation</vt:lpstr>
      <vt:lpstr>Background (View-based methods) </vt:lpstr>
      <vt:lpstr>Background (Volumetric methods). </vt:lpstr>
      <vt:lpstr>PowerPoint Presentation</vt:lpstr>
      <vt:lpstr>PowerPoint Presentation</vt:lpstr>
      <vt:lpstr>PowerPoint Presentation</vt:lpstr>
      <vt:lpstr>PowerPoint Presentation</vt:lpstr>
      <vt:lpstr>3 key modules </vt:lpstr>
      <vt:lpstr>Max pool layer  Symmetry Function for Unordered Input </vt:lpstr>
      <vt:lpstr>PowerPoint Presentation</vt:lpstr>
      <vt:lpstr>A local and global information combination structure</vt:lpstr>
      <vt:lpstr>Joint Alignment Network </vt:lpstr>
      <vt:lpstr>Experiment and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Shivanand Venkanna Sheshappanavar</cp:lastModifiedBy>
  <cp:revision>155</cp:revision>
  <dcterms:created xsi:type="dcterms:W3CDTF">2018-10-28T01:58:55Z</dcterms:created>
  <dcterms:modified xsi:type="dcterms:W3CDTF">2024-02-26T16:01:38Z</dcterms:modified>
</cp:coreProperties>
</file>