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1" r:id="rId2"/>
    <p:sldId id="271" r:id="rId3"/>
    <p:sldId id="272" r:id="rId4"/>
    <p:sldId id="273" r:id="rId5"/>
    <p:sldId id="279" r:id="rId6"/>
    <p:sldId id="280" r:id="rId7"/>
    <p:sldId id="282" r:id="rId8"/>
    <p:sldId id="304" r:id="rId9"/>
    <p:sldId id="306" r:id="rId10"/>
    <p:sldId id="281" r:id="rId11"/>
    <p:sldId id="302" r:id="rId12"/>
    <p:sldId id="303" r:id="rId13"/>
    <p:sldId id="305" r:id="rId14"/>
    <p:sldId id="308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4420"/>
  </p:normalViewPr>
  <p:slideViewPr>
    <p:cSldViewPr snapToGrid="0" snapToObjects="1">
      <p:cViewPr varScale="1">
        <p:scale>
          <a:sx n="104" d="100"/>
          <a:sy n="104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9789A-73C4-CB42-A164-76969066D7FF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2AD2-C0D9-D643-9B57-A5E19704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6EDC6-DD80-2D48-A9E8-763FB51E6E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35DE-1E6E-3E4A-9785-E8ECA5D59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8957B-FE92-1742-97F5-D57E01206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BAF73-930D-834D-9A74-1DEFED3E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36DFD-4E12-474A-B2EC-A66B1E87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6F6CA-D52E-C14D-8CCC-B84C1685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4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752A4-5005-EA41-9A63-B2DE7396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D50B6-1A1E-A145-8722-64EE7F4F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08423-BB18-3840-9726-E58D12A6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B613-706C-534F-B08A-EA2B88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A2B72-954B-9B49-9F15-11D6F7F6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0A28C-C261-4440-BD95-2E149E799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E37C57-3571-164E-97AA-F62DD5150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7422B-B868-A74B-8DF4-521F0BFC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D15D8-0666-324F-A36B-D396FA1E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1DE3A-8496-2B4C-8BB1-62D5C9DA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4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39D6-724D-9C46-BE46-3D7B0A9F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77E6E-98D2-5544-88EC-788FF217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E558F-1468-FD40-8F69-BBA157C8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E8B0D-27A3-144F-A522-995073B6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7853-0C14-7848-84C3-B56AB682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7DB6-BAED-914C-9913-4A6593A5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40252-CFED-D741-84B3-D43C9BE7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F5A5-C0E0-A14F-980A-5C039F65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23826-7843-3645-8BFE-6BB518DB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325B-5424-C94E-BA63-0D9E8581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3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60ED-0123-034A-AF11-B70C6729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A3A9E-63EE-D549-A407-B69AC7E69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48020-FF0C-8946-8878-4945E406B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BEA11-1A94-D44A-966C-4D7EEDB3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AC00E-7E4E-DE4F-8F83-E2DB61C2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5D0B9-4DBB-4241-B5EF-00605320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A511B-1A0B-D946-9926-00286F34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8E218-AFCC-834D-BC7A-464B1DDC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FA19E-7FB4-4040-9B07-0A9537231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B47D4-65FC-AA4C-8628-72640297D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29F6A-B776-664A-B897-0FF545BA6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3728F-3BE4-2144-B59D-5A7E7D9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1D1F6-1FC8-7B46-A4DB-32C496A2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689E4-641D-B44D-AE08-A49ADDA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42CE-37E4-E645-A90F-323C6C0A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F7B72-035E-C946-8775-F16FAC13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DB66D-080E-1F4C-8EED-11E1F8C0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285CF-8CCD-3145-88D0-3C0B0401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93062-68A6-C44F-8347-7515B26CC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58FD9-B676-EE40-A6DC-B46CCD58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7A12-E6E2-634E-96B1-DF603C10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79CC-4056-8040-AF1C-94AD30FF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8224-6B6E-CC44-9BBB-56168DDFF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B8220-165D-C34E-ACBD-BD4EBC188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40BC7-5748-A649-9057-92758FD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42541-EBE2-E147-BB31-7790F8969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CB302-3005-114A-9BBC-0C08DA93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5038-4703-FC45-8E45-6B40C91F2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9E1AD-AE83-F54F-928D-CF9EFFDDF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9A7F4-03DC-5B49-B54C-668DAB33F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C26BF-6CE2-0746-8049-E115C27D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471FC-B87F-6949-AF58-145182B6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48C30-019B-8C45-A156-C7404729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0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32971-B550-DA4C-A6FA-AC1445F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6E8C4-DC98-EE48-A9B2-437E3469F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4358D-3F54-014A-AD29-CE62C0A98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F599-1266-A14E-B20A-A861B62601D5}" type="datetimeFigureOut">
              <a:rPr lang="en-US" smtClean="0"/>
              <a:t>2/27/24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18AB-FF9B-7F45-9414-934472AEB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9921D-CE34-4048-967E-3404FCE43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BFCE-1C27-4D46-AAEB-F38C7839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lnet.cs.princeton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rthest-first_travers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2209DA-0B59-3C4D-A1E7-A6C74C11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2" y="490942"/>
            <a:ext cx="11943447" cy="414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5B037-F8AE-2F45-8804-B4D016AD7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826DA-70B5-434F-AF57-8BA940575A41}"/>
              </a:ext>
            </a:extLst>
          </p:cNvPr>
          <p:cNvSpPr txBox="1"/>
          <p:nvPr/>
        </p:nvSpPr>
        <p:spPr>
          <a:xfrm>
            <a:off x="721217" y="405492"/>
            <a:ext cx="452239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– ModelNet40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555E1-8D57-0D44-BBDA-5937EDE5CDC1}"/>
              </a:ext>
            </a:extLst>
          </p:cNvPr>
          <p:cNvSpPr txBox="1"/>
          <p:nvPr/>
        </p:nvSpPr>
        <p:spPr>
          <a:xfrm>
            <a:off x="6387921" y="755561"/>
            <a:ext cx="463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3"/>
              </a:rPr>
              <a:t>https://modelnet.cs.princeton.edu/</a:t>
            </a:r>
            <a:endParaRPr lang="en-US" sz="24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1DD927-809F-CF48-9F69-EAB42040EC06}"/>
              </a:ext>
            </a:extLst>
          </p:cNvPr>
          <p:cNvGraphicFramePr>
            <a:graphicFrameLocks noGrp="1"/>
          </p:cNvGraphicFramePr>
          <p:nvPr/>
        </p:nvGraphicFramePr>
        <p:xfrm>
          <a:off x="796271" y="1397000"/>
          <a:ext cx="5341228" cy="988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7651">
                  <a:extLst>
                    <a:ext uri="{9D8B030D-6E8A-4147-A177-3AD203B41FA5}">
                      <a16:colId xmlns:a16="http://schemas.microsoft.com/office/drawing/2014/main" val="1981433655"/>
                    </a:ext>
                  </a:extLst>
                </a:gridCol>
                <a:gridCol w="1039317">
                  <a:extLst>
                    <a:ext uri="{9D8B030D-6E8A-4147-A177-3AD203B41FA5}">
                      <a16:colId xmlns:a16="http://schemas.microsoft.com/office/drawing/2014/main" val="4289749802"/>
                    </a:ext>
                  </a:extLst>
                </a:gridCol>
                <a:gridCol w="1039319">
                  <a:extLst>
                    <a:ext uri="{9D8B030D-6E8A-4147-A177-3AD203B41FA5}">
                      <a16:colId xmlns:a16="http://schemas.microsoft.com/office/drawing/2014/main" val="923061015"/>
                    </a:ext>
                  </a:extLst>
                </a:gridCol>
                <a:gridCol w="1374941">
                  <a:extLst>
                    <a:ext uri="{9D8B030D-6E8A-4147-A177-3AD203B41FA5}">
                      <a16:colId xmlns:a16="http://schemas.microsoft.com/office/drawing/2014/main" val="236374888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10588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ModelNet40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24264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E2D248C-8075-E148-ADEF-325C3025CAD4}"/>
              </a:ext>
            </a:extLst>
          </p:cNvPr>
          <p:cNvSpPr txBox="1"/>
          <p:nvPr/>
        </p:nvSpPr>
        <p:spPr>
          <a:xfrm>
            <a:off x="711201" y="2748353"/>
            <a:ext cx="7075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12,311 CAD models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man-made object categories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E1198-447C-434F-84F1-D13441626C55}"/>
              </a:ext>
            </a:extLst>
          </p:cNvPr>
          <p:cNvSpPr txBox="1"/>
          <p:nvPr/>
        </p:nvSpPr>
        <p:spPr>
          <a:xfrm>
            <a:off x="711200" y="3578967"/>
            <a:ext cx="4905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uniformly sampled 1024 points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points into a unit sphere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7A3B9-07FA-3E43-9801-42C18B251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350" y="1397000"/>
            <a:ext cx="2757740" cy="2890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1FDFDB-1BB8-7F40-8753-C208CA8632DF}"/>
              </a:ext>
            </a:extLst>
          </p:cNvPr>
          <p:cNvSpPr txBox="1"/>
          <p:nvPr/>
        </p:nvSpPr>
        <p:spPr>
          <a:xfrm>
            <a:off x="711200" y="4612203"/>
            <a:ext cx="9265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augmentation during training: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rotate the object along the up-axis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jitter the position of each points by a Gaussian noise (𝜇=0 and 𝜎=0.02)</a:t>
            </a:r>
          </a:p>
        </p:txBody>
      </p:sp>
    </p:spTree>
    <p:extLst>
      <p:ext uri="{BB962C8B-B14F-4D97-AF65-F5344CB8AC3E}">
        <p14:creationId xmlns:p14="http://schemas.microsoft.com/office/powerpoint/2010/main" val="56591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FEC2CF-779C-4F4E-9F73-775CC44DB440}"/>
              </a:ext>
            </a:extLst>
          </p:cNvPr>
          <p:cNvSpPr txBox="1"/>
          <p:nvPr/>
        </p:nvSpPr>
        <p:spPr>
          <a:xfrm>
            <a:off x="3529515" y="204708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E2896-9451-DB46-94E0-F23E5893B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00"/>
          <a:stretch/>
        </p:blipFill>
        <p:spPr>
          <a:xfrm>
            <a:off x="1465121" y="851039"/>
            <a:ext cx="8739266" cy="23519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1EC72-5EC3-A668-DB0B-59D579485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08"/>
          <a:stretch/>
        </p:blipFill>
        <p:spPr>
          <a:xfrm>
            <a:off x="1411575" y="3225114"/>
            <a:ext cx="8739266" cy="32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2F0FC-62F2-C244-BEE5-C1192E06AF0B}"/>
              </a:ext>
            </a:extLst>
          </p:cNvPr>
          <p:cNvSpPr txBox="1"/>
          <p:nvPr/>
        </p:nvSpPr>
        <p:spPr>
          <a:xfrm>
            <a:off x="3971860" y="270379"/>
            <a:ext cx="4248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Part Segmentation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74B74-78A3-F640-BCA5-AE5C9E8C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993"/>
            <a:ext cx="12192000" cy="25040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F22E17-AED4-8BBE-EA7B-E5A7173E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038" y="3560394"/>
            <a:ext cx="7629977" cy="31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7F18B-802B-8BD5-C449-E3B5DF4A5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021"/>
          <a:stretch/>
        </p:blipFill>
        <p:spPr>
          <a:xfrm>
            <a:off x="914217" y="420130"/>
            <a:ext cx="10136153" cy="60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C4CB5-2588-3E19-77BD-02C75F6B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1" y="4621428"/>
            <a:ext cx="10246561" cy="14830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BF92C-605F-173C-7D07-3BF4CC2AA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73" y="0"/>
            <a:ext cx="3552483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B0285-87CD-D73A-108F-A7508A20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390" y="62066"/>
            <a:ext cx="2942669" cy="41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53B62-98F6-B74D-9052-9F3D54C03836}"/>
              </a:ext>
            </a:extLst>
          </p:cNvPr>
          <p:cNvSpPr txBox="1"/>
          <p:nvPr/>
        </p:nvSpPr>
        <p:spPr>
          <a:xfrm>
            <a:off x="5148464" y="2696308"/>
            <a:ext cx="1895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14938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A2D3F-10DB-7448-81DE-4390E53B0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D7E8A-E795-DA4E-80A0-6DE8211D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648241"/>
            <a:ext cx="8839200" cy="3723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85D7A-6860-7F4E-A741-48950987EE89}"/>
              </a:ext>
            </a:extLst>
          </p:cNvPr>
          <p:cNvSpPr txBox="1"/>
          <p:nvPr/>
        </p:nvSpPr>
        <p:spPr>
          <a:xfrm>
            <a:off x="2270591" y="528590"/>
            <a:ext cx="4749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PointNet++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Architecture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FDA5B-411E-7644-9AAA-6F66700A1479}"/>
              </a:ext>
            </a:extLst>
          </p:cNvPr>
          <p:cNvSpPr txBox="1"/>
          <p:nvPr/>
        </p:nvSpPr>
        <p:spPr>
          <a:xfrm>
            <a:off x="8461975" y="528590"/>
            <a:ext cx="3496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NIPS 2017 (NeurIPS now)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10,136 citations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DBDD4-8DCE-5241-96BE-02A2CD790A54}"/>
              </a:ext>
            </a:extLst>
          </p:cNvPr>
          <p:cNvSpPr txBox="1"/>
          <p:nvPr/>
        </p:nvSpPr>
        <p:spPr>
          <a:xfrm>
            <a:off x="9741726" y="5502038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Qi, Charles R., et al. [15]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53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A5A6-B6B1-E14C-A7B6-E68BF4CB0F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73600" y="6240273"/>
            <a:ext cx="2844800" cy="366183"/>
          </a:xfrm>
        </p:spPr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B37E2-CAB1-964D-971F-30A837489818}"/>
              </a:ext>
            </a:extLst>
          </p:cNvPr>
          <p:cNvSpPr txBox="1"/>
          <p:nvPr/>
        </p:nvSpPr>
        <p:spPr>
          <a:xfrm>
            <a:off x="2071827" y="617729"/>
            <a:ext cx="6117380" cy="2841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PointNet++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(set of points) 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overlapping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local regions</a:t>
            </a:r>
          </a:p>
          <a:p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2) </a:t>
            </a:r>
            <a:r>
              <a:rPr lang="en-US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Extract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local features from small </a:t>
            </a:r>
            <a:r>
              <a:rPr lang="en-US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neighborhoods</a:t>
            </a:r>
          </a:p>
          <a:p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3) </a:t>
            </a:r>
            <a:r>
              <a:rPr lang="en-US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Group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into larger </a:t>
            </a:r>
            <a:r>
              <a:rPr lang="en-US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units</a:t>
            </a:r>
          </a:p>
          <a:p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4) </a:t>
            </a:r>
            <a:r>
              <a:rPr lang="en-US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Process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these units to produce </a:t>
            </a:r>
            <a:r>
              <a:rPr lang="en-US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higher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level features</a:t>
            </a:r>
          </a:p>
          <a:p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5) </a:t>
            </a:r>
            <a:r>
              <a:rPr lang="en-US" sz="21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Repeat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1,2,3,4 for whole pointset</a:t>
            </a:r>
            <a:endParaRPr lang="en-US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1E179E-BA20-3447-9B24-FC722F39E688}"/>
              </a:ext>
            </a:extLst>
          </p:cNvPr>
          <p:cNvSpPr txBox="1"/>
          <p:nvPr/>
        </p:nvSpPr>
        <p:spPr>
          <a:xfrm>
            <a:off x="2079643" y="4679914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overlapping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113C2-4DF1-B544-A205-EDE0B0C4840E}"/>
              </a:ext>
            </a:extLst>
          </p:cNvPr>
          <p:cNvSpPr txBox="1"/>
          <p:nvPr/>
        </p:nvSpPr>
        <p:spPr>
          <a:xfrm>
            <a:off x="2071827" y="3906289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produce higher level features?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3A881-6384-014A-BBBD-1B704D63959C}"/>
              </a:ext>
            </a:extLst>
          </p:cNvPr>
          <p:cNvSpPr txBox="1"/>
          <p:nvPr/>
        </p:nvSpPr>
        <p:spPr>
          <a:xfrm>
            <a:off x="8441154" y="3906289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55EC9-A98E-D945-8A0D-45BDC92AF723}"/>
              </a:ext>
            </a:extLst>
          </p:cNvPr>
          <p:cNvSpPr txBox="1"/>
          <p:nvPr/>
        </p:nvSpPr>
        <p:spPr>
          <a:xfrm>
            <a:off x="7216611" y="4674305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neighborhood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7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07F003E-9100-5C4C-9AA7-F07118E7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6" y="1821328"/>
            <a:ext cx="5736135" cy="38428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8B778-B853-1844-8A3A-C2F437E68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6B1E0-095A-344C-BEEC-1EF3EAB313C1}"/>
              </a:ext>
            </a:extLst>
          </p:cNvPr>
          <p:cNvSpPr txBox="1"/>
          <p:nvPr/>
        </p:nvSpPr>
        <p:spPr>
          <a:xfrm>
            <a:off x="341376" y="511731"/>
            <a:ext cx="8544070" cy="1159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PointNet++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a hierarchical </a:t>
            </a:r>
            <a:r>
              <a:rPr lang="en-US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points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progressively </a:t>
            </a:r>
            <a:r>
              <a:rPr lang="en-US" sz="21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larger and larger local regions along the hierarchy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97BA0-B959-0140-9FD4-DCD20B7178B5}"/>
              </a:ext>
            </a:extLst>
          </p:cNvPr>
          <p:cNvSpPr txBox="1"/>
          <p:nvPr/>
        </p:nvSpPr>
        <p:spPr>
          <a:xfrm>
            <a:off x="5939336" y="3760947"/>
            <a:ext cx="6354265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key layers</a:t>
            </a:r>
          </a:p>
          <a:p>
            <a:r>
              <a:rPr lang="en-US" sz="1867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selects a set of points (centroids) from i/p points</a:t>
            </a:r>
          </a:p>
          <a:p>
            <a:r>
              <a:rPr lang="en-US" sz="1867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Grouping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constructs local region around centroids</a:t>
            </a:r>
          </a:p>
          <a:p>
            <a:r>
              <a:rPr lang="en-US" sz="1867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Pointnet</a:t>
            </a: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encodes local region patterns into feature vectors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84EF0D-710F-9344-BD9F-4186F944102C}"/>
              </a:ext>
            </a:extLst>
          </p:cNvPr>
          <p:cNvGrpSpPr/>
          <p:nvPr/>
        </p:nvGrpSpPr>
        <p:grpSpPr>
          <a:xfrm>
            <a:off x="9997447" y="238934"/>
            <a:ext cx="1938634" cy="2575234"/>
            <a:chOff x="8915315" y="2118711"/>
            <a:chExt cx="1688486" cy="23716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B2B643-565E-6645-B606-439F4C700488}"/>
                </a:ext>
              </a:extLst>
            </p:cNvPr>
            <p:cNvSpPr/>
            <p:nvPr/>
          </p:nvSpPr>
          <p:spPr>
            <a:xfrm>
              <a:off x="8915315" y="2998090"/>
              <a:ext cx="1645920" cy="5882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33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Set Abstraction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B0C464-6019-AC4F-B9AD-BB952BD885B0}"/>
                </a:ext>
              </a:extLst>
            </p:cNvPr>
            <p:cNvSpPr txBox="1"/>
            <p:nvPr/>
          </p:nvSpPr>
          <p:spPr>
            <a:xfrm>
              <a:off x="9085894" y="2118711"/>
              <a:ext cx="1386669" cy="4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x (d+C)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466D26-D541-0347-BF69-8A2741EAB9AE}"/>
                </a:ext>
              </a:extLst>
            </p:cNvPr>
            <p:cNvSpPr txBox="1"/>
            <p:nvPr/>
          </p:nvSpPr>
          <p:spPr>
            <a:xfrm>
              <a:off x="9085893" y="4027337"/>
              <a:ext cx="1517908" cy="4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N′ x (d+C′)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C73A4EC-819C-9240-8E1E-33510A7C702D}"/>
                </a:ext>
              </a:extLst>
            </p:cNvPr>
            <p:cNvCxnSpPr>
              <a:cxnSpLocks/>
            </p:cNvCxnSpPr>
            <p:nvPr/>
          </p:nvCxnSpPr>
          <p:spPr>
            <a:xfrm>
              <a:off x="9764822" y="2519474"/>
              <a:ext cx="1" cy="4786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FADE9F-C4BC-1C4C-8B7A-D2EC3129E848}"/>
                </a:ext>
              </a:extLst>
            </p:cNvPr>
            <p:cNvCxnSpPr>
              <a:cxnSpLocks/>
            </p:cNvCxnSpPr>
            <p:nvPr/>
          </p:nvCxnSpPr>
          <p:spPr>
            <a:xfrm>
              <a:off x="9781854" y="3559497"/>
              <a:ext cx="0" cy="49134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445EEA-B2FD-A440-828D-5B34029A1645}"/>
              </a:ext>
            </a:extLst>
          </p:cNvPr>
          <p:cNvSpPr txBox="1"/>
          <p:nvPr/>
        </p:nvSpPr>
        <p:spPr>
          <a:xfrm>
            <a:off x="9741726" y="5502038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Qi, Charles R., et al. [15]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14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3A70-FAB0-1F4B-86B8-2A6C8FC83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1F47C-DE42-104E-B297-A9DE750EDC2C}"/>
              </a:ext>
            </a:extLst>
          </p:cNvPr>
          <p:cNvSpPr txBox="1"/>
          <p:nvPr/>
        </p:nvSpPr>
        <p:spPr>
          <a:xfrm>
            <a:off x="101600" y="95963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layer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64080-3A07-C946-8018-15598CEEFDB7}"/>
              </a:ext>
            </a:extLst>
          </p:cNvPr>
          <p:cNvSpPr txBox="1"/>
          <p:nvPr/>
        </p:nvSpPr>
        <p:spPr>
          <a:xfrm>
            <a:off x="3098181" y="1456811"/>
            <a:ext cx="90938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</a:t>
            </a:r>
            <a:r>
              <a:rPr lang="en-US" sz="266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x</a:t>
            </a:r>
            <a:r>
              <a:rPr lang="en-US" sz="266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,...,x</a:t>
            </a:r>
            <a:r>
              <a:rPr lang="en-US" sz="266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6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= farthest point sampling ({x</a:t>
            </a:r>
            <a:r>
              <a:rPr lang="en-US" sz="266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667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6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})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E13942-E6F6-DB42-B500-13B10984690B}"/>
              </a:ext>
            </a:extLst>
          </p:cNvPr>
          <p:cNvGrpSpPr/>
          <p:nvPr/>
        </p:nvGrpSpPr>
        <p:grpSpPr>
          <a:xfrm>
            <a:off x="8178206" y="2073991"/>
            <a:ext cx="3590706" cy="3380804"/>
            <a:chOff x="6133654" y="1555493"/>
            <a:chExt cx="2693029" cy="25356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4DB8E6-EC18-0246-B44E-1FF39E297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3654" y="1938937"/>
              <a:ext cx="2693029" cy="1815754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A8CF0B-50F6-5044-8A9F-73F9A3DBCFDC}"/>
                </a:ext>
              </a:extLst>
            </p:cNvPr>
            <p:cNvGrpSpPr/>
            <p:nvPr/>
          </p:nvGrpSpPr>
          <p:grpSpPr>
            <a:xfrm>
              <a:off x="6749786" y="1555493"/>
              <a:ext cx="1626888" cy="2535603"/>
              <a:chOff x="4450180" y="1646142"/>
              <a:chExt cx="1626888" cy="2535603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12EA77-748D-E64A-A00A-78018771941A}"/>
                  </a:ext>
                </a:extLst>
              </p:cNvPr>
              <p:cNvSpPr txBox="1"/>
              <p:nvPr/>
            </p:nvSpPr>
            <p:spPr>
              <a:xfrm>
                <a:off x="4658297" y="3897003"/>
                <a:ext cx="1049806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Source: </a:t>
                </a:r>
                <a:r>
                  <a:rPr lang="en-US" sz="1867" dirty="0">
                    <a:latin typeface="Times New Roman" panose="02020603050405020304" pitchFamily="18" charset="0"/>
                    <a:cs typeface="Times New Roman" panose="02020603050405020304" pitchFamily="18" charset="0"/>
                    <a:hlinkClick r:id="rId3"/>
                  </a:rPr>
                  <a:t>wiki</a:t>
                </a:r>
                <a:endParaRPr lang="en-US" sz="18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0DFF4A-9246-BF41-92F1-031CAEDEBEA3}"/>
                  </a:ext>
                </a:extLst>
              </p:cNvPr>
              <p:cNvSpPr txBox="1"/>
              <p:nvPr/>
            </p:nvSpPr>
            <p:spPr>
              <a:xfrm>
                <a:off x="4450180" y="1646142"/>
                <a:ext cx="1626888" cy="31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distant point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DA56647-0453-9F4C-BB95-8CF4775A3F6E}"/>
              </a:ext>
            </a:extLst>
          </p:cNvPr>
          <p:cNvGrpSpPr/>
          <p:nvPr/>
        </p:nvGrpSpPr>
        <p:grpSpPr>
          <a:xfrm>
            <a:off x="9795549" y="297937"/>
            <a:ext cx="1887264" cy="1111735"/>
            <a:chOff x="5365462" y="223452"/>
            <a:chExt cx="1415448" cy="833801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4196B120-825E-CF43-AF2D-78568FC8BC7F}"/>
                </a:ext>
              </a:extLst>
            </p:cNvPr>
            <p:cNvSpPr/>
            <p:nvPr/>
          </p:nvSpPr>
          <p:spPr>
            <a:xfrm rot="16200000">
              <a:off x="5938581" y="214925"/>
              <a:ext cx="390147" cy="1294510"/>
            </a:xfrm>
            <a:prstGeom prst="rightBrac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30014A-1342-E84E-AE7B-50ABC95E3302}"/>
                </a:ext>
              </a:extLst>
            </p:cNvPr>
            <p:cNvSpPr txBox="1"/>
            <p:nvPr/>
          </p:nvSpPr>
          <p:spPr>
            <a:xfrm>
              <a:off x="5365462" y="223452"/>
              <a:ext cx="124697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points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5614C64-9585-F64C-B761-373BF7BF1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52" y="1783906"/>
            <a:ext cx="2642977" cy="364626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ED2EF3-07D2-7249-959E-17162704C060}"/>
              </a:ext>
            </a:extLst>
          </p:cNvPr>
          <p:cNvGrpSpPr/>
          <p:nvPr/>
        </p:nvGrpSpPr>
        <p:grpSpPr>
          <a:xfrm>
            <a:off x="3407501" y="1993496"/>
            <a:ext cx="2879288" cy="1404726"/>
            <a:chOff x="574425" y="1495122"/>
            <a:chExt cx="2159466" cy="1053545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62B01F73-8A6C-A64B-B1D9-5B3BCCE3F221}"/>
                </a:ext>
              </a:extLst>
            </p:cNvPr>
            <p:cNvSpPr/>
            <p:nvPr/>
          </p:nvSpPr>
          <p:spPr>
            <a:xfrm rot="5400000">
              <a:off x="1300587" y="822627"/>
              <a:ext cx="390147" cy="1842471"/>
            </a:xfrm>
            <a:prstGeom prst="rightBrac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8FEEA8-27D6-9C49-9D27-A5A7060A6867}"/>
                </a:ext>
              </a:extLst>
            </p:cNvPr>
            <p:cNvSpPr txBox="1"/>
            <p:nvPr/>
          </p:nvSpPr>
          <p:spPr>
            <a:xfrm>
              <a:off x="574425" y="2202418"/>
              <a:ext cx="188816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merican Typewriter" panose="02090604020004020304" pitchFamily="18" charset="77"/>
                </a:rPr>
                <a:t>{x</a:t>
              </a:r>
              <a:r>
                <a:rPr lang="en-US" sz="2400" baseline="-25000" dirty="0">
                  <a:latin typeface="American Typewriter" panose="02090604020004020304" pitchFamily="18" charset="77"/>
                </a:rPr>
                <a:t>i1</a:t>
              </a:r>
              <a:r>
                <a:rPr lang="en-US" sz="2400" dirty="0">
                  <a:latin typeface="American Typewriter" panose="02090604020004020304" pitchFamily="18" charset="77"/>
                </a:rPr>
                <a:t> , x</a:t>
              </a:r>
              <a:r>
                <a:rPr lang="en-US" sz="2400" baseline="-25000" dirty="0">
                  <a:latin typeface="American Typewriter" panose="02090604020004020304" pitchFamily="18" charset="77"/>
                </a:rPr>
                <a:t>i2</a:t>
              </a:r>
              <a:r>
                <a:rPr lang="en-US" sz="2400" dirty="0">
                  <a:latin typeface="American Typewriter" panose="02090604020004020304" pitchFamily="18" charset="77"/>
                </a:rPr>
                <a:t> ,...,x</a:t>
              </a:r>
              <a:r>
                <a:rPr lang="en-US" sz="2400" baseline="-25000" dirty="0">
                  <a:latin typeface="American Typewriter" panose="02090604020004020304" pitchFamily="18" charset="77"/>
                </a:rPr>
                <a:t>ij-1</a:t>
              </a:r>
              <a:r>
                <a:rPr lang="en-US" sz="2400" dirty="0">
                  <a:latin typeface="American Typewriter" panose="02090604020004020304" pitchFamily="18" charset="77"/>
                </a:rPr>
                <a:t>}</a:t>
              </a:r>
              <a:endParaRPr lang="en-US" sz="2400" dirty="0"/>
            </a:p>
          </p:txBody>
        </p:sp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E250B05D-302C-8641-B027-83F6EFF4C240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rot="5400000">
              <a:off x="2158029" y="1799681"/>
              <a:ext cx="880421" cy="271303"/>
            </a:xfrm>
            <a:prstGeom prst="curvedConnector2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ED9BF60-95D7-3249-AB6E-A6FDF403EC81}"/>
              </a:ext>
            </a:extLst>
          </p:cNvPr>
          <p:cNvSpPr txBox="1"/>
          <p:nvPr/>
        </p:nvSpPr>
        <p:spPr>
          <a:xfrm>
            <a:off x="881335" y="5664200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Qi, Charles R., et al. [15]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73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A58C5-74A4-5E4C-98BE-4B842F27C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11D30-0D50-FA4E-9AE4-23A29EE5640D}"/>
              </a:ext>
            </a:extLst>
          </p:cNvPr>
          <p:cNvSpPr txBox="1"/>
          <p:nvPr/>
        </p:nvSpPr>
        <p:spPr>
          <a:xfrm>
            <a:off x="203200" y="165195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Grouping layer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7DAB3A-62FF-7B43-9112-B20E95056253}"/>
              </a:ext>
            </a:extLst>
          </p:cNvPr>
          <p:cNvSpPr txBox="1"/>
          <p:nvPr/>
        </p:nvSpPr>
        <p:spPr>
          <a:xfrm>
            <a:off x="216453" y="958373"/>
            <a:ext cx="3129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x (d + C)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Centroids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N′ x 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DBCCD-79F7-2444-99F3-6784D3F857D2}"/>
              </a:ext>
            </a:extLst>
          </p:cNvPr>
          <p:cNvSpPr txBox="1"/>
          <p:nvPr/>
        </p:nvSpPr>
        <p:spPr>
          <a:xfrm>
            <a:off x="3604025" y="958373"/>
            <a:ext cx="5242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of Point sets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N′ x K x  (d + C)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C8904-C522-1F4D-8AB2-D42B971BF09E}"/>
              </a:ext>
            </a:extLst>
          </p:cNvPr>
          <p:cNvSpPr txBox="1"/>
          <p:nvPr/>
        </p:nvSpPr>
        <p:spPr>
          <a:xfrm>
            <a:off x="216453" y="2241678"/>
            <a:ext cx="826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Query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all points within a radius to the query point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kNN search – fixed number of neighboring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5D7EE-E0F2-0E49-8AB8-69CD7684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29" y="3189780"/>
            <a:ext cx="2103044" cy="2901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94A174-EFAB-F547-8DB2-A1370D5F7D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986"/>
          <a:stretch/>
        </p:blipFill>
        <p:spPr>
          <a:xfrm>
            <a:off x="306827" y="3282292"/>
            <a:ext cx="8771467" cy="10364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A37FE1-6ABF-7A44-B5A0-D1985AA8EFDC}"/>
              </a:ext>
            </a:extLst>
          </p:cNvPr>
          <p:cNvSpPr txBox="1"/>
          <p:nvPr/>
        </p:nvSpPr>
        <p:spPr>
          <a:xfrm>
            <a:off x="9704977" y="6200358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Qi, Charles R., et al. [15]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D5901-01D0-1C48-8A52-2619C7DF8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043" y="319088"/>
            <a:ext cx="1742083" cy="1681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EA554-F49D-A69E-97E2-DE136BCBF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9126" y="319088"/>
            <a:ext cx="1473200" cy="2101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122-AC0E-2C95-106A-DFCB417AA3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210" y="4318787"/>
            <a:ext cx="4533900" cy="248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9F4B55-EA38-38AB-D7AE-8CAE8D69547D}"/>
              </a:ext>
            </a:extLst>
          </p:cNvPr>
          <p:cNvSpPr txBox="1"/>
          <p:nvPr/>
        </p:nvSpPr>
        <p:spPr>
          <a:xfrm>
            <a:off x="11627708" y="-5066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7A00A6-B92D-FF22-96F0-CD8F3468130A}"/>
              </a:ext>
            </a:extLst>
          </p:cNvPr>
          <p:cNvSpPr txBox="1"/>
          <p:nvPr/>
        </p:nvSpPr>
        <p:spPr>
          <a:xfrm>
            <a:off x="11504141" y="-69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E4E24-3CBC-E84A-AC78-FC89EAC5B7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D70C6-FDCB-5747-9A21-CEFC4DDC4D7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F95DE-C390-E346-AD97-6D510536A77D}"/>
              </a:ext>
            </a:extLst>
          </p:cNvPr>
          <p:cNvSpPr txBox="1"/>
          <p:nvPr/>
        </p:nvSpPr>
        <p:spPr>
          <a:xfrm>
            <a:off x="304800" y="226734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PointNet layer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48E45-F4A6-F242-BA64-B0770D93454E}"/>
              </a:ext>
            </a:extLst>
          </p:cNvPr>
          <p:cNvSpPr txBox="1"/>
          <p:nvPr/>
        </p:nvSpPr>
        <p:spPr>
          <a:xfrm>
            <a:off x="626199" y="999053"/>
            <a:ext cx="5657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regions of points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N′ x K x  (d + C 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948C9-CD7A-D847-9A5C-78081A626199}"/>
              </a:ext>
            </a:extLst>
          </p:cNvPr>
          <p:cNvSpPr txBox="1"/>
          <p:nvPr/>
        </p:nvSpPr>
        <p:spPr>
          <a:xfrm>
            <a:off x="8940800" y="842287"/>
            <a:ext cx="1818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N′ x  (d + C′)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43A320-34C2-1844-A75C-1F2C4F5FB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794867"/>
            <a:ext cx="5082124" cy="3404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31935-3640-6444-9230-581575969535}"/>
                  </a:ext>
                </a:extLst>
              </p:cNvPr>
              <p:cNvSpPr txBox="1"/>
              <p:nvPr/>
            </p:nvSpPr>
            <p:spPr>
              <a:xfrm>
                <a:off x="626199" y="1888374"/>
                <a:ext cx="441980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 = 1, 2, ..., K and j = 1, 2, ..., 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31935-3640-6444-9230-581575969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99" y="1888374"/>
                <a:ext cx="4419800" cy="830997"/>
              </a:xfrm>
              <a:prstGeom prst="rect">
                <a:avLst/>
              </a:prstGeom>
              <a:blipFill>
                <a:blip r:embed="rId4"/>
                <a:stretch>
                  <a:fillRect l="-2292" t="-5970" r="-1146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441D7DF-BE78-C749-9DD9-B6DA9AEEE8A4}"/>
              </a:ext>
            </a:extLst>
          </p:cNvPr>
          <p:cNvSpPr txBox="1"/>
          <p:nvPr/>
        </p:nvSpPr>
        <p:spPr>
          <a:xfrm>
            <a:off x="5892801" y="5490156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Qi, Charles R., et al. [15]</a:t>
            </a:r>
            <a:endParaRPr lang="en-US" sz="1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3355F7-BD66-004F-871E-41A90FFF7F24}"/>
              </a:ext>
            </a:extLst>
          </p:cNvPr>
          <p:cNvGrpSpPr/>
          <p:nvPr/>
        </p:nvGrpSpPr>
        <p:grpSpPr>
          <a:xfrm>
            <a:off x="5386924" y="2396778"/>
            <a:ext cx="6805076" cy="2686586"/>
            <a:chOff x="4419600" y="1797583"/>
            <a:chExt cx="4046802" cy="14819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42D526-01BF-A943-AB29-5BBA5E8EE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06" t="2575" r="-1406" b="23349"/>
            <a:stretch/>
          </p:blipFill>
          <p:spPr>
            <a:xfrm>
              <a:off x="4572000" y="1797583"/>
              <a:ext cx="3894402" cy="148198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FB102FD-5894-6B42-8CDA-8B564E36CAA9}"/>
                </a:ext>
              </a:extLst>
            </p:cNvPr>
            <p:cNvSpPr/>
            <p:nvPr/>
          </p:nvSpPr>
          <p:spPr>
            <a:xfrm>
              <a:off x="4419600" y="3028545"/>
              <a:ext cx="1587179" cy="2506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PointNet++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1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60FF6-0E70-6C8C-5BB1-22FF35B6E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4"/>
          <a:stretch/>
        </p:blipFill>
        <p:spPr>
          <a:xfrm>
            <a:off x="45208" y="1013391"/>
            <a:ext cx="12101583" cy="5041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0F82-0FB0-EFAB-3CC3-4FA77D067ADA}"/>
              </a:ext>
            </a:extLst>
          </p:cNvPr>
          <p:cNvSpPr txBox="1"/>
          <p:nvPr/>
        </p:nvSpPr>
        <p:spPr>
          <a:xfrm>
            <a:off x="304800" y="226734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126168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60FF6-0E70-6C8C-5BB1-22FF35B6E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0" t="4044" b="41160"/>
          <a:stretch/>
        </p:blipFill>
        <p:spPr>
          <a:xfrm>
            <a:off x="4454411" y="1013391"/>
            <a:ext cx="7692380" cy="3781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D0F82-0FB0-EFAB-3CC3-4FA77D067ADA}"/>
              </a:ext>
            </a:extLst>
          </p:cNvPr>
          <p:cNvSpPr txBox="1"/>
          <p:nvPr/>
        </p:nvSpPr>
        <p:spPr>
          <a:xfrm>
            <a:off x="304800" y="226734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52AA-42E3-A960-C507-0A8CB4D5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13" y="2903906"/>
            <a:ext cx="4076700" cy="139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CA430-C527-2CC4-6176-CF99BB45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15" y="4437105"/>
            <a:ext cx="4737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455</Words>
  <Application>Microsoft Macintosh PowerPoint</Application>
  <PresentationFormat>Widescreen</PresentationFormat>
  <Paragraphs>84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American Typewriter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Shivanand Venkanna Sheshappanavar</cp:lastModifiedBy>
  <cp:revision>14</cp:revision>
  <dcterms:created xsi:type="dcterms:W3CDTF">2020-12-07T01:51:44Z</dcterms:created>
  <dcterms:modified xsi:type="dcterms:W3CDTF">2024-02-28T10:10:21Z</dcterms:modified>
</cp:coreProperties>
</file>