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6" r:id="rId6"/>
    <p:sldId id="267" r:id="rId7"/>
    <p:sldId id="262" r:id="rId8"/>
    <p:sldId id="271" r:id="rId9"/>
    <p:sldId id="272" r:id="rId10"/>
    <p:sldId id="264" r:id="rId11"/>
    <p:sldId id="265" r:id="rId12"/>
    <p:sldId id="263" r:id="rId13"/>
    <p:sldId id="281" r:id="rId14"/>
    <p:sldId id="260" r:id="rId15"/>
    <p:sldId id="261" r:id="rId16"/>
    <p:sldId id="268" r:id="rId17"/>
    <p:sldId id="269" r:id="rId18"/>
    <p:sldId id="270" r:id="rId19"/>
    <p:sldId id="273" r:id="rId20"/>
    <p:sldId id="274" r:id="rId21"/>
    <p:sldId id="282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D9FA0-4C94-6A4E-B2E4-CD17DD07D22D}" type="datetimeFigureOut">
              <a:rPr lang="en-US" smtClean="0"/>
              <a:t>3/24/24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DC5C0-D71C-9946-8D72-9100C6F9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65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no neural network needs to be optimized except the 3D mask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DC5C0-D71C-9946-8D72-9100C6F9C2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32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800" dirty="0">
                <a:effectLst/>
                <a:latin typeface="CMMI10"/>
              </a:rPr>
              <a:t>ω</a:t>
            </a:r>
            <a:r>
              <a:rPr lang="el-GR" sz="1800" dirty="0">
                <a:effectLst/>
                <a:latin typeface="CMR10"/>
              </a:rPr>
              <a:t>(</a:t>
            </a:r>
            <a:r>
              <a:rPr lang="en-US" sz="1800" dirty="0">
                <a:effectLst/>
                <a:latin typeface="CMBX10"/>
              </a:rPr>
              <a:t>r</a:t>
            </a:r>
            <a:r>
              <a:rPr lang="en-US" sz="1800" dirty="0">
                <a:effectLst/>
                <a:latin typeface="CMR10"/>
              </a:rPr>
              <a:t>(</a:t>
            </a:r>
            <a:r>
              <a:rPr lang="en-US" sz="1800" dirty="0">
                <a:effectLst/>
                <a:latin typeface="CMMI10"/>
              </a:rPr>
              <a:t>t</a:t>
            </a:r>
            <a:r>
              <a:rPr lang="en-US" sz="1800" dirty="0">
                <a:effectLst/>
                <a:latin typeface="CMR10"/>
              </a:rPr>
              <a:t>)) </a:t>
            </a:r>
            <a:r>
              <a:rPr lang="en-US" sz="1800" dirty="0">
                <a:effectLst/>
                <a:latin typeface="NimbusRomNo9L"/>
              </a:rPr>
              <a:t>reveals the object structure within the 3D space </a:t>
            </a:r>
            <a:endParaRPr lang="en-US" sz="2800" dirty="0"/>
          </a:p>
          <a:p>
            <a:r>
              <a:rPr lang="en-US" sz="1800" dirty="0">
                <a:effectLst/>
                <a:latin typeface="NimbusRomNo9L"/>
              </a:rPr>
              <a:t>density values of the pre-trained NeRF </a:t>
            </a:r>
            <a:endParaRPr lang="en-US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NimbusRomNo9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high weight indicates the corresponding point close to the object’s surface.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DC5C0-D71C-9946-8D72-9100C6F9C2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3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assumption that both the geometry from the NeRF and the segmentation results of SAM are accurate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NimbusRomNo9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if SAM consistently predicts a region as foreground from different views, SA3D marks its corresponding 3D region as foreground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DC5C0-D71C-9946-8D72-9100C6F9C2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64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included in the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DC5C0-D71C-9946-8D72-9100C6F9C2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6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CF566-2F75-E0BE-BD67-04C9ADE0D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A18F5-3299-AD59-E4DF-2ECB44C52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9CB80-A83C-6BC0-3A60-48962319F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1718-0399-3940-BDCE-7D13E234A6BE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5999F-C901-AD85-CB44-45971D5BE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7B3F5-6F88-3D4B-7BDF-F3019868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21B6-8500-D74B-AA21-5E25D3D5F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A35D-4DF1-5FA9-BE04-78C6BA55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96B7F-9C98-79BF-AB93-3B6D5C30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F3F64-890A-9E55-7946-B8C973B0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1718-0399-3940-BDCE-7D13E234A6BE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3675B-F889-BDED-15FE-49502C24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BEC82-940A-C65D-1B14-2D8C1A8CB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21B6-8500-D74B-AA21-5E25D3D5F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1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4BBB9A-50C6-5BA2-9B8D-DE641BC417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24BFBB-4816-90D5-329E-E94ABF840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33773-2141-E561-0787-6151093F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1718-0399-3940-BDCE-7D13E234A6BE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99544-AEE9-AA19-E12D-52D7C4D13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D105C-201D-315B-3BB1-3D1D57568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21B6-8500-D74B-AA21-5E25D3D5F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7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28E3C-24FC-BB5C-7DC9-6CCC94A7D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14EF3-8AD6-B809-2BE0-E74AD9A4F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4E3E6-8520-EA14-0E82-F8B86C884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1718-0399-3940-BDCE-7D13E234A6BE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6B2C4-F095-5323-179E-5485A5FE6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BC231-B46F-A66E-F6BB-F8FECF95B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21B6-8500-D74B-AA21-5E25D3D5F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0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CC7FF-B711-CA5F-AD0E-AA37961A0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9C439-B68A-6DC2-FA4F-FF4198152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06532-12BC-ACDE-D9CE-A95B9F740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1718-0399-3940-BDCE-7D13E234A6BE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12CE8-1141-41D4-F1E2-F59DA942C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96B59-60B0-22B3-7D21-D192496A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21B6-8500-D74B-AA21-5E25D3D5F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67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99AA4-3D65-6071-D483-2D6F2D67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8BCB8-77D9-6892-EA98-51045EF41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44DB2-A08D-0983-782A-09104A34A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5DC81-2D92-5D6F-D080-D6EB7CD8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1718-0399-3940-BDCE-7D13E234A6BE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8F0EB-6469-9CA6-10FD-76225AE2D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E6FAB-7C42-C7C7-44AA-B46A3F6B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21B6-8500-D74B-AA21-5E25D3D5F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05C11-CEC2-698B-7FA7-CBDD426F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A7A1A-22D5-4AE8-1AA5-7C4D24214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B57CE-9D63-E459-F2FF-5BE776806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FD4B2A-FA07-2AED-D519-957AD16D4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90EBC7-06AC-8695-5E18-446597865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C9A840-5961-F74C-5B81-1364994E5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1718-0399-3940-BDCE-7D13E234A6BE}" type="datetimeFigureOut">
              <a:rPr lang="en-US" smtClean="0"/>
              <a:t>3/24/24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74BE4E-C02D-354D-9BD8-6951F09A0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850C74-7812-1A2D-F223-1A054DF7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21B6-8500-D74B-AA21-5E25D3D5F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BB838-E8AD-ECA4-1732-CB0F10074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3C6F1E-FB76-B406-CA71-798904B0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1718-0399-3940-BDCE-7D13E234A6BE}" type="datetimeFigureOut">
              <a:rPr lang="en-US" smtClean="0"/>
              <a:t>3/24/24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B68A0-AE53-6F90-F259-F86E125D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3A399-C319-3317-F29F-B679540F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21B6-8500-D74B-AA21-5E25D3D5F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4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FA88CD-1BF1-3AB3-C541-0F890E9B6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1718-0399-3940-BDCE-7D13E234A6BE}" type="datetimeFigureOut">
              <a:rPr lang="en-US" smtClean="0"/>
              <a:t>3/24/24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E0941A-9361-48C4-0878-099DC3EE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FC65D-53F6-6A01-3185-0FED6712B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21B6-8500-D74B-AA21-5E25D3D5F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73DFC-9080-7EAE-4BB0-F451590C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C7A52-D269-EAD8-9478-E0757E2A0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8F72F-501A-ADB2-ABF1-40483DA5B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B4075-321F-AB49-5DDD-8544C1CC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1718-0399-3940-BDCE-7D13E234A6BE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681B9-0183-B72C-E44E-797220B6C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8930D-AD80-3DAD-F04F-1EFA7070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21B6-8500-D74B-AA21-5E25D3D5F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91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F778D-8914-4BC5-FA92-CCCBD677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77F3B-5BFC-67AB-C5B8-DA6524EC61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447B3-F9C4-DCAB-1CB8-BAF8A68AF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E6565-7D2C-20F7-7AC3-5CEA076D0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1718-0399-3940-BDCE-7D13E234A6BE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5FF0E-3A3A-DDF8-D653-860B4F2F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7776C-70CC-0041-F0BE-2573D11E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21B6-8500-D74B-AA21-5E25D3D5F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8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8A6954-2BDE-1F60-B626-3C59A23B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D625F-C74D-288E-7635-58521088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6FC80-09D5-FD4D-4BEF-6052CF718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6F1718-0399-3940-BDCE-7D13E234A6BE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024F5-E219-75D1-777F-B966D3683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365FD-880B-5563-76F9-76A921EA5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521B6-8500-D74B-AA21-5E25D3D5F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1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4B789C-7F1D-1B62-B862-EFFEF9F50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654" y="498247"/>
            <a:ext cx="7772400" cy="2930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871A1E-92D1-E7B7-9849-62140688C409}"/>
              </a:ext>
            </a:extLst>
          </p:cNvPr>
          <p:cNvSpPr txBox="1"/>
          <p:nvPr/>
        </p:nvSpPr>
        <p:spPr>
          <a:xfrm>
            <a:off x="5438204" y="4263080"/>
            <a:ext cx="151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NeurIPs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ADC17-BA6E-99FB-B0B0-D927BA57248E}"/>
              </a:ext>
            </a:extLst>
          </p:cNvPr>
          <p:cNvSpPr txBox="1"/>
          <p:nvPr/>
        </p:nvSpPr>
        <p:spPr>
          <a:xfrm>
            <a:off x="5470007" y="5466492"/>
            <a:ext cx="144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Citations: 47</a:t>
            </a:r>
          </a:p>
        </p:txBody>
      </p:sp>
    </p:spTree>
    <p:extLst>
      <p:ext uri="{BB962C8B-B14F-4D97-AF65-F5344CB8AC3E}">
        <p14:creationId xmlns:p14="http://schemas.microsoft.com/office/powerpoint/2010/main" val="145279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593921-D674-4C8C-9065-416536288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216110"/>
            <a:ext cx="4699000" cy="190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1AFAEE-1C09-978E-1945-113ADA71880F}"/>
              </a:ext>
            </a:extLst>
          </p:cNvPr>
          <p:cNvSpPr txBox="1"/>
          <p:nvPr/>
        </p:nvSpPr>
        <p:spPr>
          <a:xfrm>
            <a:off x="506626" y="296562"/>
            <a:ext cx="1239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ABE9D-EBEB-08AE-D772-735D4419B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0" y="2661853"/>
            <a:ext cx="6921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709E2-5F5B-93DA-905A-3B1B3B87F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795"/>
          <a:stretch/>
        </p:blipFill>
        <p:spPr>
          <a:xfrm>
            <a:off x="87953" y="383060"/>
            <a:ext cx="12016098" cy="2631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59833C-0104-9EEE-DA75-3775EAA3B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03"/>
          <a:stretch/>
        </p:blipFill>
        <p:spPr>
          <a:xfrm>
            <a:off x="87949" y="3015048"/>
            <a:ext cx="12016098" cy="361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12C5A-50D5-56A6-5CBE-28D356130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785"/>
          <a:stretch/>
        </p:blipFill>
        <p:spPr>
          <a:xfrm>
            <a:off x="34967" y="462456"/>
            <a:ext cx="12122066" cy="2638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EB032-9072-1711-6CB5-937A7595D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15" b="50000"/>
          <a:stretch/>
        </p:blipFill>
        <p:spPr>
          <a:xfrm>
            <a:off x="0" y="3468062"/>
            <a:ext cx="12122066" cy="28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F79106-F1F3-9D6C-273E-31CEA686B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02" b="24713"/>
          <a:stretch/>
        </p:blipFill>
        <p:spPr>
          <a:xfrm>
            <a:off x="-1" y="244366"/>
            <a:ext cx="12143223" cy="2814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563630-FFD2-A188-51C4-6BD7974CE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214"/>
          <a:stretch/>
        </p:blipFill>
        <p:spPr>
          <a:xfrm>
            <a:off x="-22508" y="3338066"/>
            <a:ext cx="12202801" cy="2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3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2B1860-1DA9-79EF-0698-AC3A0A19EDCE}"/>
              </a:ext>
            </a:extLst>
          </p:cNvPr>
          <p:cNvSpPr txBox="1"/>
          <p:nvPr/>
        </p:nvSpPr>
        <p:spPr>
          <a:xfrm>
            <a:off x="407773" y="234778"/>
            <a:ext cx="24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Ablation Study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260F2-B52C-BAB5-2F9E-8EAED5B55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71" y="1843381"/>
            <a:ext cx="11650857" cy="317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D6705A-D594-E2C8-CE02-F4C99D9A5B30}"/>
              </a:ext>
            </a:extLst>
          </p:cNvPr>
          <p:cNvSpPr txBox="1"/>
          <p:nvPr/>
        </p:nvSpPr>
        <p:spPr>
          <a:xfrm>
            <a:off x="407773" y="234778"/>
            <a:ext cx="24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Ablation Study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4E6EB8-A700-9C06-B677-A60C94EFA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99" y="893923"/>
            <a:ext cx="11188740" cy="57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67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095BD9-1E49-6587-DDE2-DA2941A13143}"/>
              </a:ext>
            </a:extLst>
          </p:cNvPr>
          <p:cNvSpPr txBox="1"/>
          <p:nvPr/>
        </p:nvSpPr>
        <p:spPr>
          <a:xfrm>
            <a:off x="407773" y="234778"/>
            <a:ext cx="24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Ablation Study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8FF5C1-6C28-E39A-1501-EAE19A53D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11" y="1185562"/>
            <a:ext cx="4965185" cy="1660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30C906-ED86-1611-022B-1E93E56F8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85562"/>
            <a:ext cx="5195188" cy="1660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3368BA-7E02-EFFB-0C2B-B13175FE4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80" y="3767398"/>
            <a:ext cx="10831108" cy="184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419092-D4D9-B68E-5AA2-0C104B61E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765643" y="0"/>
            <a:ext cx="8128007" cy="3306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21AB76-14B5-9D39-0681-2AEC93C75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76"/>
          <a:stretch/>
        </p:blipFill>
        <p:spPr>
          <a:xfrm>
            <a:off x="5939486" y="3475990"/>
            <a:ext cx="3847065" cy="32164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2960AB-69FF-A108-D5F5-62D7E6A45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05" r="24460"/>
          <a:stretch/>
        </p:blipFill>
        <p:spPr>
          <a:xfrm>
            <a:off x="1765643" y="3415333"/>
            <a:ext cx="4050271" cy="327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7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F16452-1B32-B34D-4B36-40D27F946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45"/>
          <a:stretch/>
        </p:blipFill>
        <p:spPr>
          <a:xfrm>
            <a:off x="8291384" y="0"/>
            <a:ext cx="3286897" cy="2795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DA8C2F-3035-7E7B-D163-2F185AEA6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" t="4602" r="31955" b="-4602"/>
          <a:stretch/>
        </p:blipFill>
        <p:spPr>
          <a:xfrm>
            <a:off x="613720" y="0"/>
            <a:ext cx="7175158" cy="2919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8B7AC-804F-04EB-0EF9-987B7B4A2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883"/>
          <a:stretch/>
        </p:blipFill>
        <p:spPr>
          <a:xfrm>
            <a:off x="786717" y="2857228"/>
            <a:ext cx="2656704" cy="3985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420B6-4D7F-2C6D-C295-83EE7D639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83"/>
          <a:stretch/>
        </p:blipFill>
        <p:spPr>
          <a:xfrm>
            <a:off x="8878331" y="2857228"/>
            <a:ext cx="2656704" cy="3985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1FAF9C-30BD-65EC-5595-45B8E8E9B7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66" r="25117"/>
          <a:stretch/>
        </p:blipFill>
        <p:spPr>
          <a:xfrm>
            <a:off x="6151608" y="2872820"/>
            <a:ext cx="2656704" cy="3985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DC1D5C-D0E9-5DFC-981B-38C42E35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50" r="50234"/>
          <a:stretch/>
        </p:blipFill>
        <p:spPr>
          <a:xfrm>
            <a:off x="3443421" y="2872820"/>
            <a:ext cx="2656704" cy="39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F74585-8B3B-520B-AF83-EDADBE3FC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108" y="2964223"/>
            <a:ext cx="8452022" cy="3893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04220-6BEC-54E4-A49A-DDD274CCC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371" y="170432"/>
            <a:ext cx="9277496" cy="279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7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E1F9F-AFFD-14B6-7710-959F7CC6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45" y="272393"/>
            <a:ext cx="3657600" cy="406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566DD-5ADB-BD27-55AB-937052FE4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525" y="1397000"/>
            <a:ext cx="3505200" cy="406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EB9B19-15E1-89E4-1E94-2079C039F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705" y="3211384"/>
            <a:ext cx="34544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8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322EB-114A-F71C-B074-CC3FE1CAB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34" b="32612"/>
          <a:stretch/>
        </p:blipFill>
        <p:spPr>
          <a:xfrm>
            <a:off x="2433558" y="2368378"/>
            <a:ext cx="7324884" cy="2253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6CE93F-6480-DD00-8C9C-CEEAC4FC1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147"/>
          <a:stretch/>
        </p:blipFill>
        <p:spPr>
          <a:xfrm>
            <a:off x="2433558" y="4604951"/>
            <a:ext cx="7324884" cy="2253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A7629B-0093-40D1-C182-8EE893D3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466"/>
          <a:stretch/>
        </p:blipFill>
        <p:spPr>
          <a:xfrm>
            <a:off x="2433558" y="0"/>
            <a:ext cx="7324884" cy="23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A28675-DDC8-CD88-1392-8692C2BA7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225"/>
          <a:stretch/>
        </p:blipFill>
        <p:spPr>
          <a:xfrm>
            <a:off x="474689" y="0"/>
            <a:ext cx="11242622" cy="3756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525FB2-51B3-8622-7E65-40FAF4677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715"/>
          <a:stretch/>
        </p:blipFill>
        <p:spPr>
          <a:xfrm>
            <a:off x="474689" y="3756454"/>
            <a:ext cx="11242622" cy="31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1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D93BB6-411D-AFAA-AA6C-23DDD3CC760C}"/>
              </a:ext>
            </a:extLst>
          </p:cNvPr>
          <p:cNvSpPr txBox="1"/>
          <p:nvPr/>
        </p:nvSpPr>
        <p:spPr>
          <a:xfrm>
            <a:off x="4955059" y="2817341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812922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FD0494-A862-D74F-0C41-9BEA87EEC697}"/>
              </a:ext>
            </a:extLst>
          </p:cNvPr>
          <p:cNvSpPr txBox="1"/>
          <p:nvPr/>
        </p:nvSpPr>
        <p:spPr>
          <a:xfrm>
            <a:off x="1099693" y="48262"/>
            <a:ext cx="4966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Neural Radiance Fields (NeRFs)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40EC94-E6AE-82DA-7317-B9EAD220A2E1}"/>
              </a:ext>
            </a:extLst>
          </p:cNvPr>
          <p:cNvGrpSpPr/>
          <p:nvPr/>
        </p:nvGrpSpPr>
        <p:grpSpPr>
          <a:xfrm>
            <a:off x="1177158" y="1365766"/>
            <a:ext cx="6481380" cy="463550"/>
            <a:chOff x="945930" y="2555234"/>
            <a:chExt cx="6481380" cy="4635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07CCF4-2C3B-581C-0C8F-E7D2454FF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4610" y="2555234"/>
              <a:ext cx="3822700" cy="4635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878B58-472E-3124-4930-580FC39900E7}"/>
                </a:ext>
              </a:extLst>
            </p:cNvPr>
            <p:cNvSpPr txBox="1"/>
            <p:nvPr/>
          </p:nvSpPr>
          <p:spPr>
            <a:xfrm>
              <a:off x="945930" y="2555234"/>
              <a:ext cx="1117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NeRFs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E52F0D-BA9A-2457-404E-EC1328361B93}"/>
              </a:ext>
            </a:extLst>
          </p:cNvPr>
          <p:cNvGrpSpPr/>
          <p:nvPr/>
        </p:nvGrpSpPr>
        <p:grpSpPr>
          <a:xfrm>
            <a:off x="1177158" y="676607"/>
            <a:ext cx="6071914" cy="526242"/>
            <a:chOff x="1072055" y="1454369"/>
            <a:chExt cx="6071914" cy="5262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FBBFF2-1E1E-F77D-CDCD-AE279F7CE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2055" y="1454369"/>
              <a:ext cx="462455" cy="52624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D4DCF6-98C3-8AC1-114C-5872C07D3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4610" y="1485470"/>
              <a:ext cx="3539359" cy="43416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881771-3034-BCD7-D3AC-D0B2AFFE6EC6}"/>
              </a:ext>
            </a:extLst>
          </p:cNvPr>
          <p:cNvGrpSpPr/>
          <p:nvPr/>
        </p:nvGrpSpPr>
        <p:grpSpPr>
          <a:xfrm>
            <a:off x="3822671" y="1827431"/>
            <a:ext cx="2557110" cy="2492733"/>
            <a:chOff x="3835838" y="1379897"/>
            <a:chExt cx="2557110" cy="24927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D779CF-E31F-DE40-9AE0-E89C6BDD1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6602" y="3167305"/>
              <a:ext cx="1148474" cy="3664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B536EB-7825-1690-48A1-09DEB636B45C}"/>
                </a:ext>
              </a:extLst>
            </p:cNvPr>
            <p:cNvSpPr txBox="1"/>
            <p:nvPr/>
          </p:nvSpPr>
          <p:spPr>
            <a:xfrm>
              <a:off x="3835838" y="3410965"/>
              <a:ext cx="2557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spatial coordinates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20AB254-7CCB-0A7C-B646-648693A13E11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5071200" y="1379897"/>
              <a:ext cx="19639" cy="17874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43DE92-487E-5532-5EB0-C188DA6E5F82}"/>
              </a:ext>
            </a:extLst>
          </p:cNvPr>
          <p:cNvGrpSpPr/>
          <p:nvPr/>
        </p:nvGrpSpPr>
        <p:grpSpPr>
          <a:xfrm>
            <a:off x="5079157" y="1873113"/>
            <a:ext cx="2028119" cy="1311995"/>
            <a:chOff x="5510079" y="2755978"/>
            <a:chExt cx="2028119" cy="13119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3A422A-6B03-228C-B0AD-146906C12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2654" y="3362648"/>
              <a:ext cx="1068770" cy="33618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B57E2E-6442-7E4A-D256-D3C379EE598C}"/>
                </a:ext>
              </a:extLst>
            </p:cNvPr>
            <p:cNvSpPr txBox="1"/>
            <p:nvPr/>
          </p:nvSpPr>
          <p:spPr>
            <a:xfrm>
              <a:off x="5510079" y="3606308"/>
              <a:ext cx="2028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view direction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B0A85A7-0F46-EFEB-9C3D-4C901D720612}"/>
                </a:ext>
              </a:extLst>
            </p:cNvPr>
            <p:cNvCxnSpPr>
              <a:cxnSpLocks/>
            </p:cNvCxnSpPr>
            <p:nvPr/>
          </p:nvCxnSpPr>
          <p:spPr>
            <a:xfrm>
              <a:off x="5962654" y="2755978"/>
              <a:ext cx="409902" cy="62562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76E2250-B915-0DD3-1E49-AB1EAE00F2FC}"/>
              </a:ext>
            </a:extLst>
          </p:cNvPr>
          <p:cNvGrpSpPr/>
          <p:nvPr/>
        </p:nvGrpSpPr>
        <p:grpSpPr>
          <a:xfrm>
            <a:off x="6575753" y="1827431"/>
            <a:ext cx="1295838" cy="2471714"/>
            <a:chOff x="7049377" y="1459624"/>
            <a:chExt cx="1295838" cy="24717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8F05018-83EB-0F27-EBFC-2D5E9C93B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49377" y="3113824"/>
              <a:ext cx="1295838" cy="437058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C42085A-6D15-7504-C88D-CC240793DF85}"/>
                </a:ext>
              </a:extLst>
            </p:cNvPr>
            <p:cNvCxnSpPr>
              <a:cxnSpLocks/>
            </p:cNvCxnSpPr>
            <p:nvPr/>
          </p:nvCxnSpPr>
          <p:spPr>
            <a:xfrm>
              <a:off x="7477078" y="1459624"/>
              <a:ext cx="49623" cy="17087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91500C-737B-E246-0582-BF4EB8412A7D}"/>
                </a:ext>
              </a:extLst>
            </p:cNvPr>
            <p:cNvSpPr txBox="1"/>
            <p:nvPr/>
          </p:nvSpPr>
          <p:spPr>
            <a:xfrm>
              <a:off x="7148026" y="3469673"/>
              <a:ext cx="816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color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48E17F9-F096-AF28-5794-FC7490059EC1}"/>
              </a:ext>
            </a:extLst>
          </p:cNvPr>
          <p:cNvGrpSpPr/>
          <p:nvPr/>
        </p:nvGrpSpPr>
        <p:grpSpPr>
          <a:xfrm>
            <a:off x="7082526" y="1826458"/>
            <a:ext cx="2071401" cy="1356342"/>
            <a:chOff x="7082526" y="2572689"/>
            <a:chExt cx="2071401" cy="135634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DA38AAF-1C22-B7ED-C32B-D9D822FB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2710" y="3226014"/>
              <a:ext cx="1097698" cy="34197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B3354C4-5D72-BE29-3227-04790E7999A9}"/>
                </a:ext>
              </a:extLst>
            </p:cNvPr>
            <p:cNvSpPr txBox="1"/>
            <p:nvPr/>
          </p:nvSpPr>
          <p:spPr>
            <a:xfrm>
              <a:off x="7082526" y="3467366"/>
              <a:ext cx="20714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volume density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4DA8A73-89B1-5F2D-433C-CDAEB676FEFF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>
              <a:off x="7373119" y="2572689"/>
              <a:ext cx="678440" cy="65332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DEC9655-C39E-EFDB-C228-3A203BD4446F}"/>
              </a:ext>
            </a:extLst>
          </p:cNvPr>
          <p:cNvGrpSpPr/>
          <p:nvPr/>
        </p:nvGrpSpPr>
        <p:grpSpPr>
          <a:xfrm>
            <a:off x="3344624" y="1883196"/>
            <a:ext cx="1609736" cy="1503524"/>
            <a:chOff x="3344624" y="2629427"/>
            <a:chExt cx="1609736" cy="150352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1C060B4-CF74-5ACD-44F0-242680F9A6F3}"/>
                </a:ext>
              </a:extLst>
            </p:cNvPr>
            <p:cNvSpPr txBox="1"/>
            <p:nvPr/>
          </p:nvSpPr>
          <p:spPr>
            <a:xfrm>
              <a:off x="3344624" y="3301954"/>
              <a:ext cx="16097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learnable </a:t>
              </a:r>
            </a:p>
            <a:p>
              <a:pPr algn="ctr"/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parameters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9775232-B299-7440-CFF4-814A896E76B4}"/>
                </a:ext>
              </a:extLst>
            </p:cNvPr>
            <p:cNvCxnSpPr>
              <a:cxnSpLocks/>
            </p:cNvCxnSpPr>
            <p:nvPr/>
          </p:nvCxnSpPr>
          <p:spPr>
            <a:xfrm>
              <a:off x="4148751" y="2629427"/>
              <a:ext cx="0" cy="79863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E721EE2-B5DE-3D13-D192-5F2599020950}"/>
              </a:ext>
            </a:extLst>
          </p:cNvPr>
          <p:cNvGrpSpPr/>
          <p:nvPr/>
        </p:nvGrpSpPr>
        <p:grpSpPr>
          <a:xfrm>
            <a:off x="2385848" y="1826458"/>
            <a:ext cx="1449990" cy="936976"/>
            <a:chOff x="2385848" y="2572689"/>
            <a:chExt cx="1449990" cy="93697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D4BFA3C-3D8C-4402-EA06-5031927914DA}"/>
                </a:ext>
              </a:extLst>
            </p:cNvPr>
            <p:cNvSpPr txBox="1"/>
            <p:nvPr/>
          </p:nvSpPr>
          <p:spPr>
            <a:xfrm>
              <a:off x="2385848" y="3048000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MLP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7D60065-0984-2BBA-9961-A0A70967483B}"/>
                </a:ext>
              </a:extLst>
            </p:cNvPr>
            <p:cNvCxnSpPr>
              <a:cxnSpLocks/>
              <a:endCxn id="47" idx="0"/>
            </p:cNvCxnSpPr>
            <p:nvPr/>
          </p:nvCxnSpPr>
          <p:spPr>
            <a:xfrm flipH="1">
              <a:off x="2794775" y="2572689"/>
              <a:ext cx="1041063" cy="47531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457E5208-177C-011D-AB4E-679D91DA79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7081" y="4467350"/>
            <a:ext cx="5463289" cy="11853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75494ED-4431-7B2B-037F-97F9D12992B8}"/>
              </a:ext>
            </a:extLst>
          </p:cNvPr>
          <p:cNvGrpSpPr/>
          <p:nvPr/>
        </p:nvGrpSpPr>
        <p:grpSpPr>
          <a:xfrm>
            <a:off x="245545" y="5253124"/>
            <a:ext cx="2190023" cy="1029464"/>
            <a:chOff x="1958728" y="5253124"/>
            <a:chExt cx="2190023" cy="1029464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47219E4-79F8-7215-E01D-231C4F983CA4}"/>
                </a:ext>
              </a:extLst>
            </p:cNvPr>
            <p:cNvSpPr txBox="1"/>
            <p:nvPr/>
          </p:nvSpPr>
          <p:spPr>
            <a:xfrm>
              <a:off x="1958728" y="5820923"/>
              <a:ext cx="21900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Rendered image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2AE2FB5-6299-CC7E-AF15-D93E099B71B9}"/>
                </a:ext>
              </a:extLst>
            </p:cNvPr>
            <p:cNvCxnSpPr>
              <a:cxnSpLocks/>
            </p:cNvCxnSpPr>
            <p:nvPr/>
          </p:nvCxnSpPr>
          <p:spPr>
            <a:xfrm>
              <a:off x="3014118" y="5253124"/>
              <a:ext cx="0" cy="6642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70998B8-6037-84C8-3D9A-D4CF865F7A21}"/>
              </a:ext>
            </a:extLst>
          </p:cNvPr>
          <p:cNvGrpSpPr/>
          <p:nvPr/>
        </p:nvGrpSpPr>
        <p:grpSpPr>
          <a:xfrm>
            <a:off x="2834182" y="5253124"/>
            <a:ext cx="2209086" cy="1022026"/>
            <a:chOff x="4547365" y="5253124"/>
            <a:chExt cx="2209086" cy="1022026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E6C4A31-6541-8CD2-0CC2-80F38AD2B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47365" y="5904221"/>
              <a:ext cx="2209086" cy="3709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C6E77D2-24A7-ED9A-9981-7AAE4A3F1ADE}"/>
                </a:ext>
              </a:extLst>
            </p:cNvPr>
            <p:cNvSpPr txBox="1"/>
            <p:nvPr/>
          </p:nvSpPr>
          <p:spPr>
            <a:xfrm>
              <a:off x="5401221" y="5526643"/>
              <a:ext cx="654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ray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91B597F-B195-6F2C-7546-69E0A50DD6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1907" y="5253124"/>
              <a:ext cx="5819" cy="39959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E7A553F-AB33-38D9-CACD-46FAC969DAD3}"/>
              </a:ext>
            </a:extLst>
          </p:cNvPr>
          <p:cNvGrpSpPr/>
          <p:nvPr/>
        </p:nvGrpSpPr>
        <p:grpSpPr>
          <a:xfrm>
            <a:off x="2982346" y="6214817"/>
            <a:ext cx="1882247" cy="685340"/>
            <a:chOff x="4695529" y="6214817"/>
            <a:chExt cx="1882247" cy="68534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E08CA02-3D28-9E5F-6EE2-E8355899D116}"/>
                </a:ext>
              </a:extLst>
            </p:cNvPr>
            <p:cNvSpPr txBox="1"/>
            <p:nvPr/>
          </p:nvSpPr>
          <p:spPr>
            <a:xfrm>
              <a:off x="4695529" y="6438492"/>
              <a:ext cx="1882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camera origin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C417575-EC55-6978-BFD8-06B92AB9FC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0229" y="6214817"/>
              <a:ext cx="5819" cy="39959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66C12FB-0362-704D-C346-ABA77FDF4975}"/>
              </a:ext>
            </a:extLst>
          </p:cNvPr>
          <p:cNvGrpSpPr/>
          <p:nvPr/>
        </p:nvGrpSpPr>
        <p:grpSpPr>
          <a:xfrm>
            <a:off x="4752771" y="6238693"/>
            <a:ext cx="1325900" cy="661463"/>
            <a:chOff x="6465954" y="6238693"/>
            <a:chExt cx="1325900" cy="661463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13673D1-F8FD-A480-9B1C-EBCE0C7D9465}"/>
                </a:ext>
              </a:extLst>
            </p:cNvPr>
            <p:cNvSpPr txBox="1"/>
            <p:nvPr/>
          </p:nvSpPr>
          <p:spPr>
            <a:xfrm>
              <a:off x="6600502" y="6438491"/>
              <a:ext cx="1191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distance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45E49BE-994B-FF20-655D-0BBD7ED374B4}"/>
                </a:ext>
              </a:extLst>
            </p:cNvPr>
            <p:cNvCxnSpPr>
              <a:cxnSpLocks/>
            </p:cNvCxnSpPr>
            <p:nvPr/>
          </p:nvCxnSpPr>
          <p:spPr>
            <a:xfrm>
              <a:off x="6465954" y="6238693"/>
              <a:ext cx="689111" cy="3757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6891580-B3D9-2621-01D9-FFA9BA66F6AC}"/>
              </a:ext>
            </a:extLst>
          </p:cNvPr>
          <p:cNvGrpSpPr/>
          <p:nvPr/>
        </p:nvGrpSpPr>
        <p:grpSpPr>
          <a:xfrm>
            <a:off x="5075730" y="6193707"/>
            <a:ext cx="2276231" cy="706448"/>
            <a:chOff x="6788913" y="6193707"/>
            <a:chExt cx="2276231" cy="70644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4565C95-30D0-5F8F-1BF8-448985565A5B}"/>
                </a:ext>
              </a:extLst>
            </p:cNvPr>
            <p:cNvSpPr txBox="1"/>
            <p:nvPr/>
          </p:nvSpPr>
          <p:spPr>
            <a:xfrm>
              <a:off x="7788833" y="6438490"/>
              <a:ext cx="12763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direction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A67893E-49B6-5E86-25D1-C7941B539D44}"/>
                </a:ext>
              </a:extLst>
            </p:cNvPr>
            <p:cNvCxnSpPr>
              <a:cxnSpLocks/>
            </p:cNvCxnSpPr>
            <p:nvPr/>
          </p:nvCxnSpPr>
          <p:spPr>
            <a:xfrm>
              <a:off x="6788913" y="6193707"/>
              <a:ext cx="1594640" cy="3757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313F66B-B87F-4C36-7FA6-8BA4BD8A3494}"/>
              </a:ext>
            </a:extLst>
          </p:cNvPr>
          <p:cNvGrpSpPr/>
          <p:nvPr/>
        </p:nvGrpSpPr>
        <p:grpSpPr>
          <a:xfrm>
            <a:off x="3688038" y="5200643"/>
            <a:ext cx="8427820" cy="758937"/>
            <a:chOff x="3688038" y="5200643"/>
            <a:chExt cx="8427820" cy="758937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67E1D012-061F-7D06-0B7F-34780509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80172" y="5452921"/>
              <a:ext cx="5135686" cy="506659"/>
            </a:xfrm>
            <a:prstGeom prst="rect">
              <a:avLst/>
            </a:prstGeom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DF491AE6-F190-4042-6868-1B89C8CD8182}"/>
                </a:ext>
              </a:extLst>
            </p:cNvPr>
            <p:cNvCxnSpPr>
              <a:cxnSpLocks/>
            </p:cNvCxnSpPr>
            <p:nvPr/>
          </p:nvCxnSpPr>
          <p:spPr>
            <a:xfrm>
              <a:off x="3688038" y="5200643"/>
              <a:ext cx="3196238" cy="4845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642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523312-9AC4-AC2D-39B6-B29B56581BB8}"/>
              </a:ext>
            </a:extLst>
          </p:cNvPr>
          <p:cNvSpPr txBox="1"/>
          <p:nvPr/>
        </p:nvSpPr>
        <p:spPr>
          <a:xfrm>
            <a:off x="557048" y="147145"/>
            <a:ext cx="4389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Segment Anything Model (SAM)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C473E-974C-EBB8-BFCF-C5DD9FABD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378" y="147145"/>
            <a:ext cx="2460953" cy="5095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51BA2D-C79F-3130-BF9E-3E9BF2111AA3}"/>
              </a:ext>
            </a:extLst>
          </p:cNvPr>
          <p:cNvGrpSpPr/>
          <p:nvPr/>
        </p:nvGrpSpPr>
        <p:grpSpPr>
          <a:xfrm>
            <a:off x="5495378" y="656682"/>
            <a:ext cx="869149" cy="834567"/>
            <a:chOff x="5495378" y="656682"/>
            <a:chExt cx="869149" cy="83456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4A6D0C1-A4D0-C64E-D43E-67440648E727}"/>
                </a:ext>
              </a:extLst>
            </p:cNvPr>
            <p:cNvCxnSpPr/>
            <p:nvPr/>
          </p:nvCxnSpPr>
          <p:spPr>
            <a:xfrm>
              <a:off x="5875283" y="656682"/>
              <a:ext cx="0" cy="4153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5BBFFC-3DC3-A06F-1188-9190C8BBF775}"/>
                </a:ext>
              </a:extLst>
            </p:cNvPr>
            <p:cNvSpPr txBox="1"/>
            <p:nvPr/>
          </p:nvSpPr>
          <p:spPr>
            <a:xfrm>
              <a:off x="5495378" y="1029584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Mask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3972A1-981E-362A-984E-CC2418964AFE}"/>
              </a:ext>
            </a:extLst>
          </p:cNvPr>
          <p:cNvGrpSpPr/>
          <p:nvPr/>
        </p:nvGrpSpPr>
        <p:grpSpPr>
          <a:xfrm>
            <a:off x="7104406" y="608810"/>
            <a:ext cx="1192955" cy="1118670"/>
            <a:chOff x="7104406" y="608810"/>
            <a:chExt cx="1192955" cy="11186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FB02EA-22FF-4FCD-66A1-A7C9B8C4F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7905" y="1092035"/>
              <a:ext cx="865958" cy="336761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D2A0DA5-9E20-DCA3-5AB1-BACCEA7241A8}"/>
                </a:ext>
              </a:extLst>
            </p:cNvPr>
            <p:cNvCxnSpPr/>
            <p:nvPr/>
          </p:nvCxnSpPr>
          <p:spPr>
            <a:xfrm>
              <a:off x="7593724" y="608810"/>
              <a:ext cx="0" cy="4153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897751-B904-F133-9D9F-C3EFD1B52BF2}"/>
                </a:ext>
              </a:extLst>
            </p:cNvPr>
            <p:cNvSpPr txBox="1"/>
            <p:nvPr/>
          </p:nvSpPr>
          <p:spPr>
            <a:xfrm>
              <a:off x="7104406" y="1265815"/>
              <a:ext cx="11929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prompts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FF70560-56E5-80D4-2057-39D8AB4FB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208" y="1755775"/>
            <a:ext cx="10271584" cy="510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4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E75900-C52A-E434-51A3-3E5FB0643844}"/>
              </a:ext>
            </a:extLst>
          </p:cNvPr>
          <p:cNvSpPr txBox="1"/>
          <p:nvPr/>
        </p:nvSpPr>
        <p:spPr>
          <a:xfrm>
            <a:off x="271849" y="197708"/>
            <a:ext cx="406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Mask Inverse Rendering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6BF086-59D1-AE92-515B-E6FB79D0991B}"/>
              </a:ext>
            </a:extLst>
          </p:cNvPr>
          <p:cNvSpPr txBox="1"/>
          <p:nvPr/>
        </p:nvSpPr>
        <p:spPr>
          <a:xfrm>
            <a:off x="790832" y="939114"/>
            <a:ext cx="5110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project the 2D mask to the 3D space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 the 3D mask based on weights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B5A2FE-66F5-D6CC-B711-A26720D7853D}"/>
              </a:ext>
            </a:extLst>
          </p:cNvPr>
          <p:cNvGrpSpPr/>
          <p:nvPr/>
        </p:nvGrpSpPr>
        <p:grpSpPr>
          <a:xfrm>
            <a:off x="1720680" y="1770111"/>
            <a:ext cx="2468262" cy="1032587"/>
            <a:chOff x="1720680" y="1770111"/>
            <a:chExt cx="2468262" cy="10325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1A5B2C-1264-6837-49C0-BC757107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0680" y="2385686"/>
              <a:ext cx="2468262" cy="417012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2A7947D-75F5-2496-31CE-69CAA866881C}"/>
                </a:ext>
              </a:extLst>
            </p:cNvPr>
            <p:cNvCxnSpPr/>
            <p:nvPr/>
          </p:nvCxnSpPr>
          <p:spPr>
            <a:xfrm>
              <a:off x="2817341" y="1770111"/>
              <a:ext cx="0" cy="5653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C35C498-127A-9E27-01E1-76D010F53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680" y="3156354"/>
            <a:ext cx="6057900" cy="1371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310DFD7-765C-567A-EE0C-8779B6F51E04}"/>
              </a:ext>
            </a:extLst>
          </p:cNvPr>
          <p:cNvGrpSpPr/>
          <p:nvPr/>
        </p:nvGrpSpPr>
        <p:grpSpPr>
          <a:xfrm>
            <a:off x="4716523" y="4134370"/>
            <a:ext cx="3062057" cy="1208905"/>
            <a:chOff x="4716523" y="4134370"/>
            <a:chExt cx="3062057" cy="120890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5E90DE-ECE7-8222-9221-1805D22EFEF2}"/>
                </a:ext>
              </a:extLst>
            </p:cNvPr>
            <p:cNvSpPr txBox="1"/>
            <p:nvPr/>
          </p:nvSpPr>
          <p:spPr>
            <a:xfrm>
              <a:off x="4716523" y="4881610"/>
              <a:ext cx="30620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mask confidence score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1319D36-4A8F-749D-4F7C-0B986505499B}"/>
                </a:ext>
              </a:extLst>
            </p:cNvPr>
            <p:cNvCxnSpPr>
              <a:cxnSpLocks/>
            </p:cNvCxnSpPr>
            <p:nvPr/>
          </p:nvCxnSpPr>
          <p:spPr>
            <a:xfrm>
              <a:off x="6087763" y="4134370"/>
              <a:ext cx="8237" cy="7472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5D8C7-A2F2-F45F-C9E2-EDF076DDC77D}"/>
              </a:ext>
            </a:extLst>
          </p:cNvPr>
          <p:cNvGrpSpPr/>
          <p:nvPr/>
        </p:nvGrpSpPr>
        <p:grpSpPr>
          <a:xfrm>
            <a:off x="2383568" y="5452532"/>
            <a:ext cx="8369358" cy="462131"/>
            <a:chOff x="2383568" y="5452532"/>
            <a:chExt cx="8369358" cy="4621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719D60-BEF4-7A9C-9D91-7A8E5C1778A9}"/>
                </a:ext>
              </a:extLst>
            </p:cNvPr>
            <p:cNvSpPr txBox="1"/>
            <p:nvPr/>
          </p:nvSpPr>
          <p:spPr>
            <a:xfrm>
              <a:off x="2383568" y="5452532"/>
              <a:ext cx="867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Goal: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8384AB-151D-FA7C-395C-8C2656FB8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1526" y="5520963"/>
              <a:ext cx="4851400" cy="3937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4F08DC9-15AE-3BF4-E50C-E11ECA716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9494" y="5480029"/>
              <a:ext cx="1998895" cy="43380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71E369-541E-A030-374D-AFD7475D0C75}"/>
                </a:ext>
              </a:extLst>
            </p:cNvPr>
            <p:cNvSpPr txBox="1"/>
            <p:nvPr/>
          </p:nvSpPr>
          <p:spPr>
            <a:xfrm>
              <a:off x="5329193" y="5533147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Wingdings" pitchFamily="2" charset="2"/>
                </a:rPr>
                <a:t></a:t>
              </a:r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81CF13-645F-8277-6387-F4469D3F8BB4}"/>
              </a:ext>
            </a:extLst>
          </p:cNvPr>
          <p:cNvGrpSpPr/>
          <p:nvPr/>
        </p:nvGrpSpPr>
        <p:grpSpPr>
          <a:xfrm>
            <a:off x="2112748" y="5902479"/>
            <a:ext cx="3312125" cy="889876"/>
            <a:chOff x="2112748" y="5902479"/>
            <a:chExt cx="3312125" cy="8898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DBBBCD-2AB7-2D09-B188-78C4DC89B7DA}"/>
                </a:ext>
              </a:extLst>
            </p:cNvPr>
            <p:cNvSpPr txBox="1"/>
            <p:nvPr/>
          </p:nvSpPr>
          <p:spPr>
            <a:xfrm>
              <a:off x="2112748" y="6330690"/>
              <a:ext cx="33121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mask generated by SAM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29DD311-D90A-0F27-9646-B7E6656B3842}"/>
                </a:ext>
              </a:extLst>
            </p:cNvPr>
            <p:cNvCxnSpPr>
              <a:cxnSpLocks/>
            </p:cNvCxnSpPr>
            <p:nvPr/>
          </p:nvCxnSpPr>
          <p:spPr>
            <a:xfrm>
              <a:off x="3768811" y="5902479"/>
              <a:ext cx="0" cy="53539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2C96B32-A00F-BAFC-1E0A-EBEA45E0B765}"/>
              </a:ext>
            </a:extLst>
          </p:cNvPr>
          <p:cNvSpPr/>
          <p:nvPr/>
        </p:nvSpPr>
        <p:spPr>
          <a:xfrm>
            <a:off x="4334180" y="3429000"/>
            <a:ext cx="1426541" cy="7053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C21FC7-F84D-8326-A4B3-D96C6741D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195" y="950440"/>
            <a:ext cx="4240427" cy="8952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F793FD-AF11-6F5E-8093-D50A87C77F90}"/>
              </a:ext>
            </a:extLst>
          </p:cNvPr>
          <p:cNvGrpSpPr/>
          <p:nvPr/>
        </p:nvGrpSpPr>
        <p:grpSpPr>
          <a:xfrm>
            <a:off x="3759443" y="1845641"/>
            <a:ext cx="2608406" cy="902023"/>
            <a:chOff x="3648232" y="1116593"/>
            <a:chExt cx="2608406" cy="9020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8C543C-E07B-B36F-C7C3-678A9BDED009}"/>
                </a:ext>
              </a:extLst>
            </p:cNvPr>
            <p:cNvSpPr txBox="1"/>
            <p:nvPr/>
          </p:nvSpPr>
          <p:spPr>
            <a:xfrm>
              <a:off x="3648232" y="1556951"/>
              <a:ext cx="2608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ray set of the image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D10A784-0EAA-AC95-A4C6-68342E6256A6}"/>
                </a:ext>
              </a:extLst>
            </p:cNvPr>
            <p:cNvCxnSpPr>
              <a:cxnSpLocks/>
              <a:endCxn id="3" idx="0"/>
            </p:cNvCxnSpPr>
            <p:nvPr/>
          </p:nvCxnSpPr>
          <p:spPr>
            <a:xfrm>
              <a:off x="4952435" y="1116593"/>
              <a:ext cx="0" cy="4403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72D1727-D2CC-07BC-C8B7-96D2C460D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787" y="3434125"/>
            <a:ext cx="8518848" cy="8952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AF6031-9D05-9DF8-EAFB-FA4598DE3B6F}"/>
              </a:ext>
            </a:extLst>
          </p:cNvPr>
          <p:cNvGrpSpPr/>
          <p:nvPr/>
        </p:nvGrpSpPr>
        <p:grpSpPr>
          <a:xfrm>
            <a:off x="5659394" y="3815420"/>
            <a:ext cx="2209516" cy="982393"/>
            <a:chOff x="5548183" y="3086372"/>
            <a:chExt cx="2209516" cy="98239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418840-6A97-FF90-1148-F27E5CA31345}"/>
                </a:ext>
              </a:extLst>
            </p:cNvPr>
            <p:cNvSpPr txBox="1"/>
            <p:nvPr/>
          </p:nvSpPr>
          <p:spPr>
            <a:xfrm>
              <a:off x="5548183" y="3607100"/>
              <a:ext cx="22095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hyper-parameter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7FF2C58-D519-7981-C891-6889045E652E}"/>
                </a:ext>
              </a:extLst>
            </p:cNvPr>
            <p:cNvCxnSpPr>
              <a:cxnSpLocks/>
            </p:cNvCxnSpPr>
            <p:nvPr/>
          </p:nvCxnSpPr>
          <p:spPr>
            <a:xfrm>
              <a:off x="6640584" y="3086372"/>
              <a:ext cx="0" cy="68525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DF87EE2-7882-8625-FA36-C5A776E3C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955" y="5437712"/>
            <a:ext cx="2888878" cy="70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5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EC5768-06B8-7876-31B8-DA95DBDFBEBC}"/>
              </a:ext>
            </a:extLst>
          </p:cNvPr>
          <p:cNvSpPr txBox="1"/>
          <p:nvPr/>
        </p:nvSpPr>
        <p:spPr>
          <a:xfrm>
            <a:off x="370703" y="271849"/>
            <a:ext cx="438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Cross-view Self-prompting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FF1B33-C6CF-7F53-5618-47A63CAF11B3}"/>
              </a:ext>
            </a:extLst>
          </p:cNvPr>
          <p:cNvGrpSpPr/>
          <p:nvPr/>
        </p:nvGrpSpPr>
        <p:grpSpPr>
          <a:xfrm>
            <a:off x="461491" y="858278"/>
            <a:ext cx="10592348" cy="375883"/>
            <a:chOff x="461491" y="1142485"/>
            <a:chExt cx="10592348" cy="3758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DA2EEC-6D6D-9268-D440-582EC41F0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491" y="1142485"/>
              <a:ext cx="5222618" cy="33335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E06D27-795A-9C47-EB85-3269238F9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6165" y="1149036"/>
              <a:ext cx="3947674" cy="33335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71E957-B6C4-A2C5-B431-9EF3A8B35DA1}"/>
                </a:ext>
              </a:extLst>
            </p:cNvPr>
            <p:cNvSpPr txBox="1"/>
            <p:nvPr/>
          </p:nvSpPr>
          <p:spPr>
            <a:xfrm>
              <a:off x="6096000" y="1149036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Wingdings" pitchFamily="2" charset="2"/>
                </a:rPr>
                <a:t></a:t>
              </a:r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0C3B6C-C166-028D-7308-FD17B2380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862" y="1340874"/>
            <a:ext cx="3429000" cy="44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7835D-1C14-5A46-D1BE-362C273A5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0708" y="2113415"/>
            <a:ext cx="3911600" cy="10287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BE02AB7-9131-676D-0187-E81D1E7A61D8}"/>
              </a:ext>
            </a:extLst>
          </p:cNvPr>
          <p:cNvGrpSpPr/>
          <p:nvPr/>
        </p:nvGrpSpPr>
        <p:grpSpPr>
          <a:xfrm>
            <a:off x="5916767" y="2774087"/>
            <a:ext cx="2274982" cy="862298"/>
            <a:chOff x="5916767" y="3429000"/>
            <a:chExt cx="2274982" cy="8622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E09F4B-ECAB-9219-A57D-F4DEE9662C80}"/>
                </a:ext>
              </a:extLst>
            </p:cNvPr>
            <p:cNvSpPr txBox="1"/>
            <p:nvPr/>
          </p:nvSpPr>
          <p:spPr>
            <a:xfrm>
              <a:off x="5916767" y="3829633"/>
              <a:ext cx="2274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camera intrinsics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F92B8C9-996B-39B8-3206-08E817B0C1F9}"/>
                </a:ext>
              </a:extLst>
            </p:cNvPr>
            <p:cNvCxnSpPr>
              <a:endCxn id="10" idx="0"/>
            </p:cNvCxnSpPr>
            <p:nvPr/>
          </p:nvCxnSpPr>
          <p:spPr>
            <a:xfrm>
              <a:off x="6311764" y="3429000"/>
              <a:ext cx="742494" cy="40063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FFAF93-A112-A5EA-12CE-37325204DF67}"/>
              </a:ext>
            </a:extLst>
          </p:cNvPr>
          <p:cNvGrpSpPr/>
          <p:nvPr/>
        </p:nvGrpSpPr>
        <p:grpSpPr>
          <a:xfrm>
            <a:off x="3678975" y="2804603"/>
            <a:ext cx="4512774" cy="1438225"/>
            <a:chOff x="3678975" y="3459516"/>
            <a:chExt cx="4512774" cy="143822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A46F2F-7CCE-F074-7A96-0EB0657E9A59}"/>
                </a:ext>
              </a:extLst>
            </p:cNvPr>
            <p:cNvSpPr txBox="1"/>
            <p:nvPr/>
          </p:nvSpPr>
          <p:spPr>
            <a:xfrm>
              <a:off x="3678975" y="4436076"/>
              <a:ext cx="4512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estimated by the pre-trained NeRF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31BCC26-E3B0-1ACE-E115-DAEE165ADCA8}"/>
                </a:ext>
              </a:extLst>
            </p:cNvPr>
            <p:cNvCxnSpPr>
              <a:cxnSpLocks/>
            </p:cNvCxnSpPr>
            <p:nvPr/>
          </p:nvCxnSpPr>
          <p:spPr>
            <a:xfrm>
              <a:off x="5785034" y="3459516"/>
              <a:ext cx="0" cy="103078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D64717C-E8CF-AE00-0D0C-45652559049A}"/>
              </a:ext>
            </a:extLst>
          </p:cNvPr>
          <p:cNvSpPr txBox="1"/>
          <p:nvPr/>
        </p:nvSpPr>
        <p:spPr>
          <a:xfrm>
            <a:off x="461491" y="3929429"/>
            <a:ext cx="4398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prompt point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 confidence score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close to existing prompt points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870B7F-229A-6083-B106-41A279F65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4275433"/>
            <a:ext cx="7772400" cy="6217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1FA30B-8132-A5A5-261F-5ED68B150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6767" y="4881876"/>
            <a:ext cx="4803346" cy="5056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4528CE-FA6F-9998-EE67-621DAF880E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916" y="5390122"/>
            <a:ext cx="3910570" cy="5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DB5572-240A-E2AD-6B0B-E8B85D425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0862" y="6195251"/>
            <a:ext cx="3079158" cy="5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D19D9-36FA-C499-AF97-A430DA9CB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735"/>
            <a:ext cx="12186893" cy="59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28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57C64-53B8-2A37-6218-D4FC47FDA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32139"/>
            <a:ext cx="7772400" cy="2718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3AEE58-8303-4EA3-3833-9B092E5272DB}"/>
              </a:ext>
            </a:extLst>
          </p:cNvPr>
          <p:cNvSpPr txBox="1"/>
          <p:nvPr/>
        </p:nvSpPr>
        <p:spPr>
          <a:xfrm>
            <a:off x="494270" y="308919"/>
            <a:ext cx="3940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IoU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-aware view rejection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8B9CA-1166-F08A-84CC-4B5ED9299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177" y="3923271"/>
            <a:ext cx="61341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8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193</Words>
  <Application>Microsoft Macintosh PowerPoint</Application>
  <PresentationFormat>Widescreen</PresentationFormat>
  <Paragraphs>54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Aptos</vt:lpstr>
      <vt:lpstr>Aptos Display</vt:lpstr>
      <vt:lpstr>Arial</vt:lpstr>
      <vt:lpstr>CMBX10</vt:lpstr>
      <vt:lpstr>CMMI10</vt:lpstr>
      <vt:lpstr>CMR10</vt:lpstr>
      <vt:lpstr>NimbusRomNo9L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Shivanand Venkanna Sheshappanavar</dc:creator>
  <cp:lastModifiedBy>Shivanand Venkanna Sheshappanavar</cp:lastModifiedBy>
  <cp:revision>71</cp:revision>
  <dcterms:created xsi:type="dcterms:W3CDTF">2024-03-24T22:34:28Z</dcterms:created>
  <dcterms:modified xsi:type="dcterms:W3CDTF">2024-03-25T14:33:49Z</dcterms:modified>
</cp:coreProperties>
</file>